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7" r:id="rId5"/>
  </p:sldMasterIdLst>
  <p:notesMasterIdLst>
    <p:notesMasterId r:id="rId50"/>
  </p:notesMasterIdLst>
  <p:handoutMasterIdLst>
    <p:handoutMasterId r:id="rId51"/>
  </p:handoutMasterIdLst>
  <p:sldIdLst>
    <p:sldId id="283" r:id="rId6"/>
    <p:sldId id="329" r:id="rId7"/>
    <p:sldId id="323" r:id="rId8"/>
    <p:sldId id="324" r:id="rId9"/>
    <p:sldId id="285" r:id="rId10"/>
    <p:sldId id="286" r:id="rId11"/>
    <p:sldId id="287" r:id="rId12"/>
    <p:sldId id="288" r:id="rId13"/>
    <p:sldId id="289" r:id="rId14"/>
    <p:sldId id="330" r:id="rId15"/>
    <p:sldId id="334" r:id="rId16"/>
    <p:sldId id="299" r:id="rId17"/>
    <p:sldId id="301" r:id="rId18"/>
    <p:sldId id="300" r:id="rId19"/>
    <p:sldId id="302" r:id="rId20"/>
    <p:sldId id="303" r:id="rId21"/>
    <p:sldId id="304" r:id="rId22"/>
    <p:sldId id="305" r:id="rId23"/>
    <p:sldId id="306" r:id="rId24"/>
    <p:sldId id="307" r:id="rId25"/>
    <p:sldId id="308" r:id="rId26"/>
    <p:sldId id="309" r:id="rId27"/>
    <p:sldId id="335" r:id="rId28"/>
    <p:sldId id="293" r:id="rId29"/>
    <p:sldId id="294" r:id="rId30"/>
    <p:sldId id="295" r:id="rId31"/>
    <p:sldId id="296" r:id="rId32"/>
    <p:sldId id="297" r:id="rId33"/>
    <p:sldId id="327" r:id="rId34"/>
    <p:sldId id="311" r:id="rId35"/>
    <p:sldId id="312" r:id="rId36"/>
    <p:sldId id="313" r:id="rId37"/>
    <p:sldId id="314" r:id="rId38"/>
    <p:sldId id="315" r:id="rId39"/>
    <p:sldId id="316" r:id="rId40"/>
    <p:sldId id="317" r:id="rId41"/>
    <p:sldId id="318" r:id="rId42"/>
    <p:sldId id="328" r:id="rId43"/>
    <p:sldId id="320" r:id="rId44"/>
    <p:sldId id="332" r:id="rId45"/>
    <p:sldId id="333" r:id="rId46"/>
    <p:sldId id="321" r:id="rId47"/>
    <p:sldId id="322" r:id="rId48"/>
    <p:sldId id="33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a Staeben" userId="870ef43d-5760-4508-a20a-432a8f544527" providerId="ADAL" clId="{49BCDA18-114C-4276-9F32-9131E6366B6C}"/>
    <pc:docChg chg="delSld">
      <pc:chgData name="Carla Staeben" userId="870ef43d-5760-4508-a20a-432a8f544527" providerId="ADAL" clId="{49BCDA18-114C-4276-9F32-9131E6366B6C}" dt="2017-08-04T18:11:14.256" v="2" actId="2696"/>
      <pc:docMkLst>
        <pc:docMk/>
      </pc:docMkLst>
      <pc:sldChg chg="del">
        <pc:chgData name="Carla Staeben" userId="870ef43d-5760-4508-a20a-432a8f544527" providerId="ADAL" clId="{49BCDA18-114C-4276-9F32-9131E6366B6C}" dt="2017-08-04T18:10:56.589" v="0" actId="2696"/>
        <pc:sldMkLst>
          <pc:docMk/>
          <pc:sldMk cId="1665733023" sldId="271"/>
        </pc:sldMkLst>
      </pc:sldChg>
      <pc:sldChg chg="del">
        <pc:chgData name="Carla Staeben" userId="870ef43d-5760-4508-a20a-432a8f544527" providerId="ADAL" clId="{49BCDA18-114C-4276-9F32-9131E6366B6C}" dt="2017-08-04T18:11:14.256" v="2" actId="2696"/>
        <pc:sldMkLst>
          <pc:docMk/>
          <pc:sldMk cId="4238450048" sldId="272"/>
        </pc:sldMkLst>
      </pc:sldChg>
      <pc:sldChg chg="del">
        <pc:chgData name="Carla Staeben" userId="870ef43d-5760-4508-a20a-432a8f544527" providerId="ADAL" clId="{49BCDA18-114C-4276-9F32-9131E6366B6C}" dt="2017-08-04T18:11:00.789" v="1" actId="2696"/>
        <pc:sldMkLst>
          <pc:docMk/>
          <pc:sldMk cId="4178564752" sldId="274"/>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8/4/2017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8/4/2017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kafka.apache.org/documentation.html#intro_distribution"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kafka.apache.org/documentation.html#intro_consumers" TargetMode="External"/><Relationship Id="rId4" Type="http://schemas.openxmlformats.org/officeDocument/2006/relationships/hyperlink" Target="http://kafka.apache.org/documentation.html#intro_producer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databasetube.com/database/big-data-lambda-architecture/"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qlug.be/files/sqlug/bd/MicrosoftBigDataSQLUG.pdf"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databasetube.com/database/big-data-lambda-architectur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databasetube.com/database/big-data-lambda-architectur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databasetube.com/database/big-data-lambda-architectur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databasetube.com/database/big-data-lambda-architectur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a:p>
        </p:txBody>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26020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8/4/2017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703909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Maximum of 12 per Service</a:t>
            </a:r>
            <a:r>
              <a:rPr lang="en-US" baseline="0"/>
              <a:t> Bus namespace</a:t>
            </a:r>
            <a:endParaRPr lang="en-US"/>
          </a:p>
        </p:txBody>
      </p:sp>
      <p:sp>
        <p:nvSpPr>
          <p:cNvPr id="6" name="Date Placeholder 5"/>
          <p:cNvSpPr>
            <a:spLocks noGrp="1"/>
          </p:cNvSpPr>
          <p:nvPr>
            <p:ph type="dt" idx="12"/>
          </p:nvPr>
        </p:nvSpPr>
        <p:spPr/>
        <p:txBody>
          <a:bodyPr/>
          <a:lstStyle/>
          <a:p>
            <a:fld id="{70C7DD1B-F37C-4560-8AF2-E71C76F14CED}" type="datetime1">
              <a:rPr lang="en-US" smtClean="0"/>
              <a:t>8/4/2017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72851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8/4/2017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16081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Example of using</a:t>
            </a:r>
            <a:r>
              <a:rPr lang="en-US" baseline="0"/>
              <a:t> the SDK, with VS.</a:t>
            </a:r>
          </a:p>
          <a:p>
            <a:endParaRPr lang="en-US"/>
          </a:p>
          <a:p>
            <a:r>
              <a:rPr lang="en-US"/>
              <a:t>This method continuously sends events to your Event Hub with a 200-ms delay.</a:t>
            </a:r>
          </a:p>
        </p:txBody>
      </p:sp>
      <p:sp>
        <p:nvSpPr>
          <p:cNvPr id="6" name="Date Placeholder 5"/>
          <p:cNvSpPr>
            <a:spLocks noGrp="1"/>
          </p:cNvSpPr>
          <p:nvPr>
            <p:ph type="dt" idx="12"/>
          </p:nvPr>
        </p:nvSpPr>
        <p:spPr/>
        <p:txBody>
          <a:bodyPr/>
          <a:lstStyle/>
          <a:p>
            <a:fld id="{70C7DD1B-F37C-4560-8AF2-E71C76F14CED}" type="datetime1">
              <a:rPr lang="en-US" smtClean="0"/>
              <a:t>8/4/2017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38216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8/4/2017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95197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topic is a category or feed name to which messages are published. For each topic, the Kafka cluster maintains a partitioned log that looks like this</a:t>
            </a:r>
            <a:r>
              <a:rPr lang="en-US" baseline="0"/>
              <a:t> diagram</a:t>
            </a:r>
          </a:p>
          <a:p>
            <a:endParaRPr lang="en-US" baseline="0"/>
          </a:p>
          <a:p>
            <a:r>
              <a:rPr lang="en-US"/>
              <a:t>Each partition is an ordered, immutable sequence of messages that is continually appended to—a commit log. </a:t>
            </a:r>
          </a:p>
          <a:p>
            <a:endParaRPr lang="en-US"/>
          </a:p>
          <a:p>
            <a:r>
              <a:rPr lang="en-US"/>
              <a:t>The offset is controlled by the consumer: normally a consumer will advance its offset linearly as it reads messages, but in fact the position is controlled by the consumer and it can consume messages in any order it likes. For example a consumer can reset to an older offset to reprocess. </a:t>
            </a:r>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2599470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hlinkClick r:id="rId3"/>
              </a:rPr>
              <a:t>Distribution</a:t>
            </a:r>
            <a:endParaRPr lang="en-US" b="1"/>
          </a:p>
          <a:p>
            <a:r>
              <a:rPr lang="en-US"/>
              <a:t>The partitions of the log are distributed over the servers in the Kafka cluster with each server handling data and requests for a share of the partitions. Each partition is replicated across a configurable number of servers for fault tolerance. Each partition has one server which acts as the "leader" and zero or more servers which act as "followers". The leader handles all read and write requests for the partition while the followers passively replicate the leader. If the leader fails, one of the followers will automatically become the new leader. Each server acts as a leader for some of its partitions and a follower for others so load is well balanced within the cluster. </a:t>
            </a:r>
          </a:p>
          <a:p>
            <a:endParaRPr lang="en-US"/>
          </a:p>
          <a:p>
            <a:r>
              <a:rPr lang="en-US" b="1">
                <a:hlinkClick r:id="rId4"/>
              </a:rPr>
              <a:t>Producers</a:t>
            </a:r>
            <a:endParaRPr lang="en-US" b="1"/>
          </a:p>
          <a:p>
            <a:r>
              <a:rPr lang="en-US"/>
              <a:t>Producers publish data to the topics of their choice. The producer is responsible for choosing which message to assign to which partition within the topic. This can be done in a round-robin fashion simply to balance load or it can be done according to some semantic partition function (say based on some key in the message).</a:t>
            </a:r>
          </a:p>
          <a:p>
            <a:endParaRPr lang="en-US"/>
          </a:p>
          <a:p>
            <a:r>
              <a:rPr lang="en-US" b="1">
                <a:hlinkClick r:id="rId5"/>
              </a:rPr>
              <a:t>Consumers</a:t>
            </a:r>
            <a:endParaRPr lang="en-US" b="1"/>
          </a:p>
          <a:p>
            <a:r>
              <a:rPr lang="en-US"/>
              <a:t>Consumers label themselves with a consumer group name, and each message published to a topic is delivered to one consumer instance within each subscribing consumer group. Consumer instances can be in separate processes or on separate machines. </a:t>
            </a:r>
          </a:p>
          <a:p>
            <a:r>
              <a:rPr lang="en-US"/>
              <a:t>If all the consumer instances have the same consumer group, then this works just like a traditional queue balancing load over the consumers. </a:t>
            </a:r>
          </a:p>
          <a:p>
            <a:r>
              <a:rPr lang="en-US"/>
              <a:t>If all the consumer instances have different consumer groups, then this works like publish-subscribe and all messages are broadcast to all consumers. </a:t>
            </a:r>
          </a:p>
          <a:p>
            <a:r>
              <a:rPr lang="en-US"/>
              <a:t>More commonly, however, we have found that topics have a small number of consumer groups, one for each "logical subscriber". Each group is composed of many consumer instances for scalability and fault tolerance. This is nothing more than publish-subscribe semantics where the subscriber is a cluster of consumers instead of a single process. </a:t>
            </a:r>
          </a:p>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a:p>
        </p:txBody>
      </p:sp>
    </p:spTree>
    <p:extLst>
      <p:ext uri="{BB962C8B-B14F-4D97-AF65-F5344CB8AC3E}">
        <p14:creationId xmlns:p14="http://schemas.microsoft.com/office/powerpoint/2010/main" val="3241064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best way to look</a:t>
            </a:r>
            <a:r>
              <a:rPr lang="en-US" baseline="0"/>
              <a:t> at this is through an analogy to push notifications to your mobile devices.</a:t>
            </a:r>
          </a:p>
          <a:p>
            <a:r>
              <a:rPr lang="en-US" baseline="0"/>
              <a:t>An applications needs to tell you something, but you have it installed on many devices. If you check the notification on one, you don’t want to read it over and over again on each of your other devices.</a:t>
            </a:r>
          </a:p>
          <a:p>
            <a:r>
              <a:rPr lang="en-US" baseline="0"/>
              <a:t>Queues delete the messages after they’ve been read once, and has protocols in place to make sure that the message isn’t deleted prematurely, to avoid data loss.</a:t>
            </a:r>
          </a:p>
        </p:txBody>
      </p:sp>
      <p:sp>
        <p:nvSpPr>
          <p:cNvPr id="4" name="Slide Number Placeholder 3"/>
          <p:cNvSpPr>
            <a:spLocks noGrp="1"/>
          </p:cNvSpPr>
          <p:nvPr>
            <p:ph type="sldNum" sz="quarter" idx="10"/>
          </p:nvPr>
        </p:nvSpPr>
        <p:spPr/>
        <p:txBody>
          <a:bodyPr/>
          <a:lstStyle/>
          <a:p>
            <a:fld id="{A9BFD490-7017-4A21-9230-2922BC8C97A3}" type="slidenum">
              <a:rPr lang="en-US" smtClean="0"/>
              <a:t>24</a:t>
            </a:fld>
            <a:endParaRPr lang="en-US"/>
          </a:p>
        </p:txBody>
      </p:sp>
    </p:spTree>
    <p:extLst>
      <p:ext uri="{BB962C8B-B14F-4D97-AF65-F5344CB8AC3E}">
        <p14:creationId xmlns:p14="http://schemas.microsoft.com/office/powerpoint/2010/main" val="1427069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Topics</a:t>
            </a:r>
            <a:r>
              <a:rPr lang="en-US" baseline="0"/>
              <a:t> are most commonly used when each user doesn’t need to see every single message that’s being pushed through by a sender.</a:t>
            </a:r>
          </a:p>
          <a:p>
            <a:r>
              <a:rPr lang="en-US" baseline="0"/>
              <a:t>It helps streamline business operations by allowing users to subscribe to what they need, and then only delivering that relevant content.</a:t>
            </a:r>
          </a:p>
          <a:p>
            <a:r>
              <a:rPr lang="en-US" baseline="0"/>
              <a:t>The messages, however, are handled in the same way as in queues.  They are formatted the same, and are stored/deleted the same way.</a:t>
            </a:r>
          </a:p>
        </p:txBody>
      </p:sp>
      <p:sp>
        <p:nvSpPr>
          <p:cNvPr id="4" name="Slide Number Placeholder 3"/>
          <p:cNvSpPr>
            <a:spLocks noGrp="1"/>
          </p:cNvSpPr>
          <p:nvPr>
            <p:ph type="sldNum" sz="quarter" idx="10"/>
          </p:nvPr>
        </p:nvSpPr>
        <p:spPr/>
        <p:txBody>
          <a:bodyPr/>
          <a:lstStyle/>
          <a:p>
            <a:fld id="{A9BFD490-7017-4A21-9230-2922BC8C97A3}" type="slidenum">
              <a:rPr lang="en-US" smtClean="0"/>
              <a:t>25</a:t>
            </a:fld>
            <a:endParaRPr lang="en-US"/>
          </a:p>
        </p:txBody>
      </p:sp>
    </p:spTree>
    <p:extLst>
      <p:ext uri="{BB962C8B-B14F-4D97-AF65-F5344CB8AC3E}">
        <p14:creationId xmlns:p14="http://schemas.microsoft.com/office/powerpoint/2010/main" val="631089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Topics</a:t>
            </a:r>
            <a:r>
              <a:rPr lang="en-US" baseline="0"/>
              <a:t> are most commonly used when each user doesn’t need to see every single message that’s being pushed through by a sender.</a:t>
            </a:r>
          </a:p>
          <a:p>
            <a:r>
              <a:rPr lang="en-US" baseline="0"/>
              <a:t>It helps streamline business operations by allowing users to subscribe to what they need, and then only delivering that relevant content.</a:t>
            </a:r>
          </a:p>
          <a:p>
            <a:r>
              <a:rPr lang="en-US" baseline="0"/>
              <a:t>The messages, however, are handled in the same way as in queues.  They are formatted the same, and are stored/deleted the same way.</a:t>
            </a:r>
          </a:p>
        </p:txBody>
      </p:sp>
      <p:sp>
        <p:nvSpPr>
          <p:cNvPr id="4" name="Slide Number Placeholder 3"/>
          <p:cNvSpPr>
            <a:spLocks noGrp="1"/>
          </p:cNvSpPr>
          <p:nvPr>
            <p:ph type="sldNum" sz="quarter" idx="10"/>
          </p:nvPr>
        </p:nvSpPr>
        <p:spPr/>
        <p:txBody>
          <a:bodyPr/>
          <a:lstStyle/>
          <a:p>
            <a:fld id="{A9BFD490-7017-4A21-9230-2922BC8C97A3}" type="slidenum">
              <a:rPr lang="en-US" smtClean="0"/>
              <a:t>26</a:t>
            </a:fld>
            <a:endParaRPr lang="en-US"/>
          </a:p>
        </p:txBody>
      </p:sp>
    </p:spTree>
    <p:extLst>
      <p:ext uri="{BB962C8B-B14F-4D97-AF65-F5344CB8AC3E}">
        <p14:creationId xmlns:p14="http://schemas.microsoft.com/office/powerpoint/2010/main" val="3892224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75009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Topics</a:t>
            </a:r>
            <a:r>
              <a:rPr lang="en-US" baseline="0"/>
              <a:t> are most commonly used when each user doesn’t need to see every single message that’s being pushed through by a sender.</a:t>
            </a:r>
          </a:p>
          <a:p>
            <a:r>
              <a:rPr lang="en-US" baseline="0"/>
              <a:t>It helps streamline business operations by allowing users to subscribe to what they need, and then only delivering that relevant content.</a:t>
            </a:r>
          </a:p>
          <a:p>
            <a:r>
              <a:rPr lang="en-US" baseline="0"/>
              <a:t>The messages, however, are handled in the same way as in queues.  They are formatted the same, and are stored/deleted the same way.</a:t>
            </a:r>
          </a:p>
        </p:txBody>
      </p:sp>
      <p:sp>
        <p:nvSpPr>
          <p:cNvPr id="4" name="Slide Number Placeholder 3"/>
          <p:cNvSpPr>
            <a:spLocks noGrp="1"/>
          </p:cNvSpPr>
          <p:nvPr>
            <p:ph type="sldNum" sz="quarter" idx="10"/>
          </p:nvPr>
        </p:nvSpPr>
        <p:spPr/>
        <p:txBody>
          <a:bodyPr/>
          <a:lstStyle/>
          <a:p>
            <a:fld id="{A9BFD490-7017-4A21-9230-2922BC8C97A3}" type="slidenum">
              <a:rPr lang="en-US" smtClean="0"/>
              <a:t>27</a:t>
            </a:fld>
            <a:endParaRPr lang="en-US"/>
          </a:p>
        </p:txBody>
      </p:sp>
    </p:spTree>
    <p:extLst>
      <p:ext uri="{BB962C8B-B14F-4D97-AF65-F5344CB8AC3E}">
        <p14:creationId xmlns:p14="http://schemas.microsoft.com/office/powerpoint/2010/main" val="2721753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Topics</a:t>
            </a:r>
            <a:r>
              <a:rPr lang="en-US" baseline="0"/>
              <a:t> are most commonly used when each user doesn’t need to see every single message that’s being pushed through by a sender.</a:t>
            </a:r>
          </a:p>
          <a:p>
            <a:r>
              <a:rPr lang="en-US" baseline="0"/>
              <a:t>It helps streamline business operations by allowing users to subscribe to what they need, and then only delivering that relevant content.</a:t>
            </a:r>
          </a:p>
          <a:p>
            <a:r>
              <a:rPr lang="en-US" baseline="0"/>
              <a:t>The messages, however, are handled in the same way as in queues.  They are formatted the same, and are stored/deleted the same way.</a:t>
            </a:r>
          </a:p>
        </p:txBody>
      </p:sp>
      <p:sp>
        <p:nvSpPr>
          <p:cNvPr id="4" name="Slide Number Placeholder 3"/>
          <p:cNvSpPr>
            <a:spLocks noGrp="1"/>
          </p:cNvSpPr>
          <p:nvPr>
            <p:ph type="sldNum" sz="quarter" idx="10"/>
          </p:nvPr>
        </p:nvSpPr>
        <p:spPr/>
        <p:txBody>
          <a:bodyPr/>
          <a:lstStyle/>
          <a:p>
            <a:fld id="{A9BFD490-7017-4A21-9230-2922BC8C97A3}" type="slidenum">
              <a:rPr lang="en-US" smtClean="0"/>
              <a:t>28</a:t>
            </a:fld>
            <a:endParaRPr lang="en-US"/>
          </a:p>
        </p:txBody>
      </p:sp>
    </p:spTree>
    <p:extLst>
      <p:ext uri="{BB962C8B-B14F-4D97-AF65-F5344CB8AC3E}">
        <p14:creationId xmlns:p14="http://schemas.microsoft.com/office/powerpoint/2010/main" val="4231439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8/4/2017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588861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8/4/2017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85507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34:00</a:t>
            </a:r>
          </a:p>
          <a:p>
            <a:pPr marL="171450" indent="-171450">
              <a:buFontTx/>
              <a:buChar char="-"/>
            </a:pPr>
            <a:r>
              <a:rPr lang="en-US"/>
              <a:t>Let’s take a quick look at the</a:t>
            </a:r>
            <a:r>
              <a:rPr lang="en-US" baseline="0"/>
              <a:t> ASA language – Stream Analytics Query Language</a:t>
            </a:r>
          </a:p>
          <a:p>
            <a:pPr marL="171450" indent="-171450">
              <a:buFontTx/>
              <a:buChar char="-"/>
            </a:pPr>
            <a:r>
              <a:rPr lang="en-US" baseline="0"/>
              <a:t>A fair subset of T-SQL, extended with temporal concepts and dynamic schema</a:t>
            </a:r>
            <a:endParaRPr lang="en-US"/>
          </a:p>
        </p:txBody>
      </p:sp>
      <p:sp>
        <p:nvSpPr>
          <p:cNvPr id="4" name="Header Placeholder 3"/>
          <p:cNvSpPr>
            <a:spLocks noGrp="1"/>
          </p:cNvSpPr>
          <p:nvPr>
            <p:ph type="hdr" sz="quarter" idx="10"/>
          </p:nvPr>
        </p:nvSpPr>
        <p:spPr/>
        <p:txBody>
          <a:bodyPr/>
          <a:lstStyle/>
          <a:p>
            <a:r>
              <a:rPr lang="en-US">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8/4/2017 6:27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598830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8/4/2017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93006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note that in this case the value of the timestamp is potentially subject to factors such as network latencies. </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8/4/2017</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7021481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24"/>
              </a:spcAft>
            </a:pPr>
            <a:r>
              <a:rPr lang="en-US" sz="900" b="1" spc="-71">
                <a:solidFill>
                  <a:schemeClr val="tx2"/>
                </a:solidFill>
                <a:latin typeface="Segoe UI Light" panose="020B0502040204020203" pitchFamily="34" charset="0"/>
              </a:rPr>
              <a:t>Tumbling windows:</a:t>
            </a:r>
          </a:p>
          <a:p>
            <a:pPr marL="349724" indent="-349724">
              <a:spcAft>
                <a:spcPts val="612"/>
              </a:spcAft>
              <a:buFont typeface="Arial" panose="020B0604020202020204" pitchFamily="34" charset="0"/>
              <a:buChar char="•"/>
            </a:pPr>
            <a:r>
              <a:rPr lang="en-US" sz="900" spc="-71">
                <a:solidFill>
                  <a:schemeClr val="tx2"/>
                </a:solidFill>
                <a:latin typeface="Segoe UI Light" panose="020B0502040204020203" pitchFamily="34" charset="0"/>
              </a:rPr>
              <a:t>Repeat</a:t>
            </a:r>
          </a:p>
          <a:p>
            <a:pPr marL="349724" indent="-349724">
              <a:spcAft>
                <a:spcPts val="612"/>
              </a:spcAft>
              <a:buFont typeface="Arial" panose="020B0604020202020204" pitchFamily="34" charset="0"/>
              <a:buChar char="•"/>
            </a:pPr>
            <a:r>
              <a:rPr lang="en-US" sz="900" spc="-71">
                <a:solidFill>
                  <a:schemeClr val="tx2"/>
                </a:solidFill>
                <a:latin typeface="Segoe UI Light" panose="020B0502040204020203" pitchFamily="34" charset="0"/>
              </a:rPr>
              <a:t>Are non-overlapping </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spc="-71">
                <a:solidFill>
                  <a:schemeClr val="tx2"/>
                </a:solidFill>
                <a:latin typeface="Segoe UI Light" panose="020B0502040204020203" pitchFamily="34" charset="0"/>
              </a:rPr>
              <a:t>An event can belong to only one tumbling window</a:t>
            </a:r>
          </a:p>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Tech Ready 15</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994319-233E-40F5-BA1C-4D69D56F2C51}"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8/4/2017</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91789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24"/>
              </a:spcAft>
            </a:pPr>
            <a:r>
              <a:rPr lang="en-US" sz="900" b="1" spc="-71">
                <a:solidFill>
                  <a:schemeClr val="tx2"/>
                </a:solidFill>
                <a:latin typeface="Segoe UI Light" panose="020B0502040204020203" pitchFamily="34" charset="0"/>
              </a:rPr>
              <a:t>Hopping windows:</a:t>
            </a:r>
          </a:p>
          <a:p>
            <a:pPr marL="349724" indent="-349724">
              <a:spcAft>
                <a:spcPts val="612"/>
              </a:spcAft>
              <a:buFont typeface="Arial" panose="020B0604020202020204" pitchFamily="34" charset="0"/>
              <a:buChar char="•"/>
            </a:pPr>
            <a:r>
              <a:rPr lang="en-US" sz="900" spc="-71">
                <a:solidFill>
                  <a:schemeClr val="tx2"/>
                </a:solidFill>
                <a:latin typeface="Segoe UI Light" panose="020B0502040204020203" pitchFamily="34" charset="0"/>
              </a:rPr>
              <a:t>Hop forward in time by a fixed period</a:t>
            </a:r>
          </a:p>
          <a:p>
            <a:pPr marL="349724" indent="-349724">
              <a:spcAft>
                <a:spcPts val="612"/>
              </a:spcAft>
              <a:buFont typeface="Arial" panose="020B0604020202020204" pitchFamily="34" charset="0"/>
              <a:buChar char="•"/>
            </a:pPr>
            <a:r>
              <a:rPr lang="en-US" sz="900" spc="-71">
                <a:solidFill>
                  <a:schemeClr val="tx2"/>
                </a:solidFill>
                <a:latin typeface="Segoe UI Light" panose="020B0502040204020203" pitchFamily="34" charset="0"/>
              </a:rPr>
              <a:t>Repeat</a:t>
            </a:r>
          </a:p>
          <a:p>
            <a:pPr marL="349724" indent="-349724">
              <a:spcAft>
                <a:spcPts val="612"/>
              </a:spcAft>
              <a:buFont typeface="Arial" panose="020B0604020202020204" pitchFamily="34" charset="0"/>
              <a:buChar char="•"/>
            </a:pPr>
            <a:r>
              <a:rPr lang="en-US" sz="900" spc="-71">
                <a:solidFill>
                  <a:schemeClr val="tx2"/>
                </a:solidFill>
                <a:latin typeface="Segoe UI Light" panose="020B0502040204020203" pitchFamily="34" charset="0"/>
              </a:rPr>
              <a:t>Can overlap </a:t>
            </a:r>
          </a:p>
          <a:p>
            <a:pPr>
              <a:spcBef>
                <a:spcPts val="1224"/>
              </a:spcBef>
              <a:spcAft>
                <a:spcPts val="612"/>
              </a:spcAft>
            </a:pPr>
            <a:r>
              <a:rPr lang="en-US" sz="900" spc="-71">
                <a:solidFill>
                  <a:schemeClr val="tx2"/>
                </a:solidFill>
                <a:latin typeface="Segoe UI Light" panose="020B0502040204020203" pitchFamily="34" charset="0"/>
              </a:rPr>
              <a:t>Same as tumbling window if hop size = window size</a:t>
            </a:r>
          </a:p>
          <a:p>
            <a:pPr>
              <a:spcAft>
                <a:spcPts val="1224"/>
              </a:spcAft>
            </a:pPr>
            <a:r>
              <a:rPr lang="en-US" sz="900" spc="-71">
                <a:solidFill>
                  <a:schemeClr val="tx2"/>
                </a:solidFill>
                <a:latin typeface="Segoe UI Light" panose="020B0502040204020203" pitchFamily="34" charset="0"/>
              </a:rPr>
              <a:t>Events can belong to more than one hopping window</a:t>
            </a:r>
          </a:p>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Tech Ready 15</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994319-233E-40F5-BA1C-4D69D56F2C51}"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8/4/2017</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323173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24"/>
              </a:spcAft>
            </a:pPr>
            <a:r>
              <a:rPr lang="en-US" sz="900" b="1" spc="-71">
                <a:solidFill>
                  <a:schemeClr val="tx2"/>
                </a:solidFill>
                <a:latin typeface="Segoe UI Light" panose="020B0502040204020203" pitchFamily="34" charset="0"/>
              </a:rPr>
              <a:t>Sliding window:</a:t>
            </a:r>
          </a:p>
          <a:p>
            <a:pPr marL="349724" indent="-349724">
              <a:spcAft>
                <a:spcPts val="612"/>
              </a:spcAft>
              <a:buFont typeface="Arial" panose="020B0604020202020204" pitchFamily="34" charset="0"/>
              <a:buChar char="•"/>
            </a:pPr>
            <a:r>
              <a:rPr lang="en-US" sz="900" spc="-71">
                <a:solidFill>
                  <a:schemeClr val="tx2"/>
                </a:solidFill>
                <a:latin typeface="Segoe UI Light" panose="020B0502040204020203" pitchFamily="34" charset="0"/>
              </a:rPr>
              <a:t>Continuously moves forward by an € (epsilon) </a:t>
            </a:r>
          </a:p>
          <a:p>
            <a:pPr marL="349724" indent="-349724">
              <a:spcAft>
                <a:spcPts val="612"/>
              </a:spcAft>
              <a:buFont typeface="Arial" panose="020B0604020202020204" pitchFamily="34" charset="0"/>
              <a:buChar char="•"/>
            </a:pPr>
            <a:r>
              <a:rPr lang="en-US" sz="900" spc="-71">
                <a:solidFill>
                  <a:schemeClr val="tx2"/>
                </a:solidFill>
                <a:latin typeface="Segoe UI Light" panose="020B0502040204020203" pitchFamily="34" charset="0"/>
              </a:rPr>
              <a:t>Produces an output </a:t>
            </a:r>
            <a:r>
              <a:rPr lang="en-US" sz="900" i="1" spc="-71">
                <a:solidFill>
                  <a:schemeClr val="tx2"/>
                </a:solidFill>
                <a:latin typeface="Segoe UI Light" panose="020B0502040204020203" pitchFamily="34" charset="0"/>
              </a:rPr>
              <a:t>only during the occurrence of an event</a:t>
            </a:r>
          </a:p>
          <a:p>
            <a:pPr marL="349724" indent="-349724">
              <a:spcAft>
                <a:spcPts val="612"/>
              </a:spcAft>
              <a:buFont typeface="Arial" panose="020B0604020202020204" pitchFamily="34" charset="0"/>
              <a:buChar char="•"/>
            </a:pPr>
            <a:r>
              <a:rPr lang="en-US" sz="900" spc="-71">
                <a:solidFill>
                  <a:schemeClr val="tx2"/>
                </a:solidFill>
                <a:latin typeface="Segoe UI Light" panose="020B0502040204020203" pitchFamily="34" charset="0"/>
              </a:rPr>
              <a:t>Every windows will have at least one event</a:t>
            </a:r>
          </a:p>
          <a:p>
            <a:pPr>
              <a:spcAft>
                <a:spcPts val="612"/>
              </a:spcAft>
            </a:pPr>
            <a:endParaRPr lang="en-US" sz="900" spc="-71">
              <a:solidFill>
                <a:schemeClr val="tx2"/>
              </a:solidFill>
              <a:latin typeface="Segoe UI Light" panose="020B0502040204020203" pitchFamily="34" charset="0"/>
            </a:endParaRPr>
          </a:p>
          <a:p>
            <a:pPr>
              <a:spcAft>
                <a:spcPts val="1224"/>
              </a:spcAft>
            </a:pPr>
            <a:r>
              <a:rPr lang="en-US" sz="900" spc="-71">
                <a:solidFill>
                  <a:schemeClr val="tx2"/>
                </a:solidFill>
                <a:latin typeface="Segoe UI Light" panose="020B0502040204020203" pitchFamily="34" charset="0"/>
              </a:rPr>
              <a:t>Events can belong to more than one sliding window</a:t>
            </a:r>
          </a:p>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Tech Ready 15</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994319-233E-40F5-BA1C-4D69D56F2C51}"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8/4/2017</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41783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207125" cy="3490913"/>
          </a:xfrm>
        </p:spPr>
      </p:sp>
      <p:sp>
        <p:nvSpPr>
          <p:cNvPr id="3" name="Notes Placeholder 2"/>
          <p:cNvSpPr>
            <a:spLocks noGrp="1"/>
          </p:cNvSpPr>
          <p:nvPr>
            <p:ph type="body" idx="1"/>
          </p:nvPr>
        </p:nvSpPr>
        <p:spPr/>
        <p:txBody>
          <a:bodyPr>
            <a:normAutofit fontScale="70000" lnSpcReduction="20000"/>
          </a:bodyPr>
          <a:lstStyle/>
          <a:p>
            <a:pPr marL="0" marR="0" indent="0" algn="l" defTabSz="932404" rtl="0" eaLnBrk="1" fontAlgn="auto" latinLnBrk="0" hangingPunct="1">
              <a:lnSpc>
                <a:spcPct val="90000"/>
              </a:lnSpc>
              <a:spcBef>
                <a:spcPts val="0"/>
              </a:spcBef>
              <a:spcAft>
                <a:spcPts val="340"/>
              </a:spcAft>
              <a:buClrTx/>
              <a:buSzTx/>
              <a:buFontTx/>
              <a:buNone/>
              <a:tabLst/>
              <a:defRPr/>
            </a:pPr>
            <a:r>
              <a:rPr lang="en-US" b="1"/>
              <a:t>Talk Track: </a:t>
            </a:r>
            <a:r>
              <a:rPr lang="en-US" b="0"/>
              <a:t>In</a:t>
            </a:r>
            <a:r>
              <a:rPr lang="en-US" b="0" baseline="0"/>
              <a:t> order to make sense of how various Big Data technologies fit together, the Open Source community has developed what is know as the Big Data Lambda Architecture. </a:t>
            </a:r>
            <a:r>
              <a:rPr lang="en-US" b="0"/>
              <a:t>The “lambda architecture” </a:t>
            </a:r>
            <a:r>
              <a:rPr lang="en-IN" sz="1000" b="0" i="0" kern="1200">
                <a:solidFill>
                  <a:schemeClr val="tx1"/>
                </a:solidFill>
                <a:effectLst/>
                <a:latin typeface="Segoe UI Light" pitchFamily="34" charset="0"/>
                <a:ea typeface="+mn-ea"/>
                <a:cs typeface="+mn-cs"/>
              </a:rPr>
              <a:t>provides an architectural model that scales and which has both the advantages of long-term batch processing and the freshness of a real-time system, with data updated in seconds time. The lambda architecture solves the problem of computing arbitrary functions on arbitrary data in real time by decomposing the problem into three layers: the batch layer, the speed layer, and the serving layer.</a:t>
            </a:r>
          </a:p>
          <a:p>
            <a:pPr marL="0" marR="0" indent="0" algn="l" defTabSz="932404" rtl="0" eaLnBrk="1" fontAlgn="auto" latinLnBrk="0" hangingPunct="1">
              <a:lnSpc>
                <a:spcPct val="90000"/>
              </a:lnSpc>
              <a:spcBef>
                <a:spcPts val="0"/>
              </a:spcBef>
              <a:spcAft>
                <a:spcPts val="340"/>
              </a:spcAft>
              <a:buClrTx/>
              <a:buSzTx/>
              <a:buFontTx/>
              <a:buNone/>
              <a:tabLst/>
              <a:defRPr/>
            </a:pPr>
            <a:endParaRPr lang="en-IN" sz="1000" b="0" i="0" kern="1200">
              <a:solidFill>
                <a:schemeClr val="tx1"/>
              </a:solidFill>
              <a:effectLst/>
              <a:latin typeface="Segoe UI Light" pitchFamily="34" charset="0"/>
              <a:ea typeface="+mn-ea"/>
              <a:cs typeface="+mn-cs"/>
            </a:endParaRPr>
          </a:p>
          <a:p>
            <a:pPr marL="0" marR="0" indent="0" algn="l" defTabSz="932404" rtl="0" eaLnBrk="1" fontAlgn="auto" latinLnBrk="0" hangingPunct="1">
              <a:lnSpc>
                <a:spcPct val="90000"/>
              </a:lnSpc>
              <a:spcBef>
                <a:spcPts val="0"/>
              </a:spcBef>
              <a:spcAft>
                <a:spcPts val="340"/>
              </a:spcAft>
              <a:buClrTx/>
              <a:buSzTx/>
              <a:buFontTx/>
              <a:buNone/>
              <a:tabLst/>
              <a:defRPr/>
            </a:pPr>
            <a:r>
              <a:rPr lang="en-IN" sz="1000" b="0" i="0" kern="1200">
                <a:solidFill>
                  <a:schemeClr val="tx1"/>
                </a:solidFill>
                <a:effectLst/>
                <a:latin typeface="Segoe UI Light" pitchFamily="34" charset="0"/>
                <a:ea typeface="+mn-ea"/>
                <a:cs typeface="+mn-cs"/>
              </a:rPr>
              <a:t>Let’s take a look at each of the three layers.</a:t>
            </a:r>
          </a:p>
          <a:p>
            <a:pPr marL="0" marR="0" indent="0" algn="l" defTabSz="932404" rtl="0" eaLnBrk="1" fontAlgn="auto" latinLnBrk="0" hangingPunct="1">
              <a:lnSpc>
                <a:spcPct val="90000"/>
              </a:lnSpc>
              <a:spcBef>
                <a:spcPts val="0"/>
              </a:spcBef>
              <a:spcAft>
                <a:spcPts val="340"/>
              </a:spcAft>
              <a:buClrTx/>
              <a:buSzTx/>
              <a:buFontTx/>
              <a:buNone/>
              <a:tabLst/>
              <a:defRPr/>
            </a:pPr>
            <a:endParaRPr lang="en-IN" sz="1000" b="0" i="0" kern="1200">
              <a:solidFill>
                <a:schemeClr val="tx1"/>
              </a:solidFill>
              <a:effectLst/>
              <a:latin typeface="Segoe UI Light" pitchFamily="34" charset="0"/>
              <a:ea typeface="+mn-ea"/>
              <a:cs typeface="+mn-cs"/>
            </a:endParaRPr>
          </a:p>
          <a:p>
            <a:pPr marL="0" marR="0" indent="0" algn="l" defTabSz="932404" rtl="0" eaLnBrk="1" fontAlgn="auto" latinLnBrk="0" hangingPunct="1">
              <a:lnSpc>
                <a:spcPct val="90000"/>
              </a:lnSpc>
              <a:spcBef>
                <a:spcPts val="0"/>
              </a:spcBef>
              <a:spcAft>
                <a:spcPts val="340"/>
              </a:spcAft>
              <a:buClrTx/>
              <a:buSzTx/>
              <a:buFontTx/>
              <a:buNone/>
              <a:tabLst/>
              <a:defRPr/>
            </a:pPr>
            <a:r>
              <a:rPr lang="en-IN" sz="1000" b="0" i="0" u="sng" kern="1200">
                <a:solidFill>
                  <a:schemeClr val="tx1"/>
                </a:solidFill>
                <a:effectLst/>
                <a:latin typeface="Segoe UI Light" pitchFamily="34" charset="0"/>
                <a:ea typeface="+mn-ea"/>
                <a:cs typeface="+mn-cs"/>
              </a:rPr>
              <a:t>The Batch Layer</a:t>
            </a:r>
            <a:r>
              <a:rPr lang="en-IN" sz="1000" b="0" i="0" u="sng" kern="1200" baseline="0">
                <a:solidFill>
                  <a:schemeClr val="tx1"/>
                </a:solidFill>
                <a:effectLst/>
                <a:latin typeface="Segoe UI Light" pitchFamily="34" charset="0"/>
                <a:ea typeface="+mn-ea"/>
                <a:cs typeface="+mn-cs"/>
              </a:rPr>
              <a:t> </a:t>
            </a:r>
            <a:r>
              <a:rPr lang="en-IN" sz="1000" b="0" i="0" kern="1200" baseline="0">
                <a:solidFill>
                  <a:schemeClr val="tx1"/>
                </a:solidFill>
                <a:effectLst/>
                <a:latin typeface="Segoe UI Light" pitchFamily="34" charset="0"/>
                <a:ea typeface="+mn-ea"/>
                <a:cs typeface="+mn-cs"/>
              </a:rPr>
              <a:t>s</a:t>
            </a:r>
            <a:r>
              <a:rPr lang="en-IN" sz="1000" b="0" i="0" kern="1200">
                <a:solidFill>
                  <a:schemeClr val="tx1"/>
                </a:solidFill>
                <a:effectLst/>
                <a:latin typeface="Segoe UI Light" pitchFamily="34" charset="0"/>
                <a:ea typeface="+mn-ea"/>
                <a:cs typeface="+mn-cs"/>
              </a:rPr>
              <a:t>tores</a:t>
            </a:r>
            <a:r>
              <a:rPr lang="en-IN" sz="1000" b="0" i="0" kern="1200" baseline="0">
                <a:solidFill>
                  <a:schemeClr val="tx1"/>
                </a:solidFill>
                <a:effectLst/>
                <a:latin typeface="Segoe UI Light" pitchFamily="34" charset="0"/>
                <a:ea typeface="+mn-ea"/>
                <a:cs typeface="+mn-cs"/>
              </a:rPr>
              <a:t> the Master Dataset for you solution – typically in append mode – that is handles new data coming in. The Batch layer is usually:</a:t>
            </a:r>
            <a:r>
              <a:rPr lang="en-US" sz="1000" b="0" i="0" kern="1200" baseline="0">
                <a:solidFill>
                  <a:schemeClr val="tx1"/>
                </a:solidFill>
                <a:effectLst/>
                <a:latin typeface="Segoe UI Light" pitchFamily="34" charset="0"/>
                <a:ea typeface="+mn-ea"/>
                <a:cs typeface="+mn-cs"/>
              </a:rPr>
              <a:t> Read only database. No random writes required.</a:t>
            </a:r>
            <a:r>
              <a:rPr lang="en-IN" sz="1000" b="0" i="0" kern="1200" baseline="0">
                <a:solidFill>
                  <a:schemeClr val="tx1"/>
                </a:solidFill>
                <a:effectLst/>
                <a:latin typeface="Segoe UI Light" pitchFamily="34" charset="0"/>
                <a:ea typeface="+mn-ea"/>
                <a:cs typeface="+mn-cs"/>
              </a:rPr>
              <a:t> It is Horizontal scalable with unrestrained computation and High Latency.</a:t>
            </a:r>
          </a:p>
          <a:p>
            <a:pPr marL="0" marR="0" indent="0" algn="l" defTabSz="932404" rtl="0" eaLnBrk="1" fontAlgn="auto" latinLnBrk="0" hangingPunct="1">
              <a:lnSpc>
                <a:spcPct val="90000"/>
              </a:lnSpc>
              <a:spcBef>
                <a:spcPts val="0"/>
              </a:spcBef>
              <a:spcAft>
                <a:spcPts val="340"/>
              </a:spcAft>
              <a:buClrTx/>
              <a:buSzTx/>
              <a:buFontTx/>
              <a:buNone/>
              <a:tabLst/>
              <a:defRPr/>
            </a:pPr>
            <a:r>
              <a:rPr lang="en-US" sz="1050" b="0" u="sng" kern="0" spc="0">
                <a:solidFill>
                  <a:srgbClr val="FFFFFF"/>
                </a:solidFill>
              </a:rPr>
              <a:t>Speed Layer</a:t>
            </a:r>
            <a:r>
              <a:rPr lang="en-US" sz="1050" b="0" u="sng" kern="0" spc="0" baseline="0">
                <a:solidFill>
                  <a:srgbClr val="FFFFFF"/>
                </a:solidFill>
              </a:rPr>
              <a:t> - </a:t>
            </a:r>
            <a:r>
              <a:rPr lang="en-US" sz="1050" b="0" kern="0" spc="0" baseline="0">
                <a:solidFill>
                  <a:srgbClr val="FFFFFF"/>
                </a:solidFill>
              </a:rPr>
              <a:t>Stream processing and Continuous computation. It provides f</a:t>
            </a:r>
            <a:r>
              <a:rPr lang="en-US" sz="1000" kern="0" spc="0">
                <a:solidFill>
                  <a:srgbClr val="FFFFFF"/>
                </a:solidFill>
              </a:rPr>
              <a:t>ast incremental algorithms. Batch layer eventually overrides speed layer. All the complexity is isolated in the Speed layer. If anything goes wrong, it’s auto-corrected. The views are stored in Read &amp; Write database.</a:t>
            </a:r>
          </a:p>
          <a:p>
            <a:pPr marL="217183" lvl="1" indent="0">
              <a:spcAft>
                <a:spcPts val="600"/>
              </a:spcAft>
              <a:buFont typeface="Arial" panose="020B0604020202020204" pitchFamily="34" charset="0"/>
              <a:buNone/>
            </a:pPr>
            <a:r>
              <a:rPr lang="en-US" sz="1000" kern="0" spc="0">
                <a:solidFill>
                  <a:srgbClr val="FFFFFF"/>
                </a:solidFill>
              </a:rPr>
              <a:t>• MS SQL Server</a:t>
            </a:r>
          </a:p>
          <a:p>
            <a:pPr marL="217183" lvl="1" indent="0">
              <a:spcAft>
                <a:spcPts val="600"/>
              </a:spcAft>
              <a:buFont typeface="Arial" panose="020B0604020202020204" pitchFamily="34" charset="0"/>
              <a:buNone/>
            </a:pPr>
            <a:r>
              <a:rPr lang="en-US" sz="1000" kern="0" spc="0">
                <a:solidFill>
                  <a:srgbClr val="FFFFFF"/>
                </a:solidFill>
              </a:rPr>
              <a:t>• Column Store</a:t>
            </a:r>
          </a:p>
          <a:p>
            <a:pPr marL="217183" lvl="1" indent="0">
              <a:spcAft>
                <a:spcPts val="600"/>
              </a:spcAft>
              <a:buFont typeface="Arial" panose="020B0604020202020204" pitchFamily="34" charset="0"/>
              <a:buNone/>
            </a:pPr>
            <a:r>
              <a:rPr lang="en-US" sz="1000" kern="0" spc="0">
                <a:solidFill>
                  <a:srgbClr val="FFFFFF"/>
                </a:solidFill>
              </a:rPr>
              <a:t>• Cassandra</a:t>
            </a:r>
          </a:p>
          <a:p>
            <a:pPr marL="217183" lvl="1" indent="0">
              <a:spcAft>
                <a:spcPts val="600"/>
              </a:spcAft>
              <a:buFont typeface="Arial" panose="020B0604020202020204" pitchFamily="34" charset="0"/>
              <a:buNone/>
            </a:pPr>
            <a:r>
              <a:rPr lang="en-US" sz="1000" kern="0" spc="0">
                <a:solidFill>
                  <a:srgbClr val="FFFFFF"/>
                </a:solidFill>
              </a:rPr>
              <a:t>• …</a:t>
            </a:r>
          </a:p>
          <a:p>
            <a:pPr marL="217183" lvl="1" indent="0">
              <a:spcAft>
                <a:spcPts val="600"/>
              </a:spcAft>
              <a:buFont typeface="Arial" panose="020B0604020202020204" pitchFamily="34" charset="0"/>
              <a:buNone/>
            </a:pPr>
            <a:r>
              <a:rPr lang="en-US" sz="1000" kern="0" spc="0">
                <a:solidFill>
                  <a:srgbClr val="FFFFFF"/>
                </a:solidFill>
              </a:rPr>
              <a:t>• Much more complex than a read only view.</a:t>
            </a:r>
          </a:p>
          <a:p>
            <a:pPr marL="0" marR="0" indent="0" algn="l" defTabSz="932404" rtl="0" eaLnBrk="1" fontAlgn="auto" latinLnBrk="0" hangingPunct="1">
              <a:lnSpc>
                <a:spcPct val="90000"/>
              </a:lnSpc>
              <a:spcBef>
                <a:spcPts val="0"/>
              </a:spcBef>
              <a:spcAft>
                <a:spcPts val="340"/>
              </a:spcAft>
              <a:buClrTx/>
              <a:buSzTx/>
              <a:buFontTx/>
              <a:buNone/>
              <a:tabLst/>
              <a:defRPr/>
            </a:pPr>
            <a:r>
              <a:rPr lang="en-US" sz="1000" b="0" u="sng" kern="0" spc="0">
                <a:solidFill>
                  <a:srgbClr val="FFFFFF"/>
                </a:solidFill>
              </a:rPr>
              <a:t>Service Layer: </a:t>
            </a:r>
            <a:r>
              <a:rPr lang="en-US" sz="1000" kern="1200">
                <a:solidFill>
                  <a:schemeClr val="tx1"/>
                </a:solidFill>
                <a:effectLst/>
                <a:latin typeface="Segoe UI Light" pitchFamily="34" charset="0"/>
                <a:ea typeface="+mn-ea"/>
                <a:cs typeface="+mn-cs"/>
              </a:rPr>
              <a:t>The service layer provides the merged outcome of data streams coming from the Batch layer and the speed .</a:t>
            </a:r>
            <a:r>
              <a:rPr lang="en-US" sz="1000" b="0" kern="0" spc="0">
                <a:solidFill>
                  <a:srgbClr val="FFFFFF"/>
                </a:solidFill>
              </a:rPr>
              <a:t>This layer queries the Batch &amp; Real Time views and merges it. </a:t>
            </a:r>
            <a:r>
              <a:rPr lang="en-US" sz="1000" b="0" kern="0" spc="0" err="1">
                <a:solidFill>
                  <a:srgbClr val="FFFFFF"/>
                </a:solidFill>
              </a:rPr>
              <a:t>PolyBase</a:t>
            </a:r>
            <a:r>
              <a:rPr lang="en-US" sz="1000" b="0" kern="0" spc="0">
                <a:solidFill>
                  <a:srgbClr val="FFFFFF"/>
                </a:solidFill>
              </a:rPr>
              <a:t> is a great fit.</a:t>
            </a:r>
          </a:p>
          <a:p>
            <a:pPr marL="0" marR="0" indent="0" algn="l" defTabSz="932404" rtl="0" eaLnBrk="1" fontAlgn="auto" latinLnBrk="0" hangingPunct="1">
              <a:lnSpc>
                <a:spcPct val="90000"/>
              </a:lnSpc>
              <a:spcBef>
                <a:spcPts val="0"/>
              </a:spcBef>
              <a:spcAft>
                <a:spcPts val="340"/>
              </a:spcAft>
              <a:buClrTx/>
              <a:buSzTx/>
              <a:buFontTx/>
              <a:buNone/>
              <a:tabLst/>
              <a:defRPr/>
            </a:pPr>
            <a:endParaRPr lang="en-US" sz="1000" b="0" kern="0" spc="0">
              <a:solidFill>
                <a:srgbClr val="FFFFFF"/>
              </a:solidFill>
            </a:endParaRPr>
          </a:p>
          <a:p>
            <a:pPr marL="0" marR="0" lvl="0" indent="0" algn="l" defTabSz="932404"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000" b="1" kern="1200">
                <a:solidFill>
                  <a:schemeClr val="tx1"/>
                </a:solidFill>
                <a:effectLst/>
                <a:latin typeface="Segoe UI Light" pitchFamily="34" charset="0"/>
                <a:ea typeface="+mn-ea"/>
                <a:cs typeface="+mn-cs"/>
              </a:rPr>
              <a:t>Key Points</a:t>
            </a:r>
            <a:r>
              <a:rPr lang="en-US" sz="1000" b="1" kern="1200" baseline="0">
                <a:solidFill>
                  <a:schemeClr val="tx1"/>
                </a:solidFill>
                <a:effectLst/>
                <a:latin typeface="Segoe UI Light" pitchFamily="34" charset="0"/>
                <a:ea typeface="+mn-ea"/>
                <a:cs typeface="+mn-cs"/>
              </a:rPr>
              <a:t>:</a:t>
            </a:r>
          </a:p>
          <a:p>
            <a:pPr marL="0" marR="0" indent="0" algn="l" defTabSz="932404" rtl="0" eaLnBrk="1" fontAlgn="auto" latinLnBrk="0" hangingPunct="1">
              <a:lnSpc>
                <a:spcPct val="90000"/>
              </a:lnSpc>
              <a:spcBef>
                <a:spcPct val="0"/>
              </a:spcBef>
              <a:spcAft>
                <a:spcPts val="340"/>
              </a:spcAft>
              <a:buClrTx/>
              <a:buSzTx/>
              <a:buFont typeface="Arial" panose="020B0604020202020204" pitchFamily="34" charset="0"/>
              <a:buNone/>
              <a:tabLst/>
              <a:defRPr/>
            </a:pPr>
            <a:r>
              <a:rPr lang="en-US" b="0"/>
              <a:t>Lambda Architecture</a:t>
            </a:r>
            <a:r>
              <a:rPr lang="en-US" b="0" baseline="0"/>
              <a:t>  with three layer </a:t>
            </a:r>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r>
              <a:rPr lang="en-US" sz="1000" b="0" kern="0" spc="0">
                <a:solidFill>
                  <a:srgbClr val="FFFFFF"/>
                </a:solidFill>
              </a:rPr>
              <a:t>The Batch Layer</a:t>
            </a:r>
            <a:r>
              <a:rPr lang="en-US" sz="1000" b="0" kern="0" spc="0" baseline="0">
                <a:solidFill>
                  <a:srgbClr val="FFFFFF"/>
                </a:solidFill>
              </a:rPr>
              <a:t> -Stores Master Dataset</a:t>
            </a:r>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r>
              <a:rPr lang="en-US" sz="1000" b="0" kern="0" spc="0" baseline="0">
                <a:solidFill>
                  <a:srgbClr val="FFFFFF"/>
                </a:solidFill>
              </a:rPr>
              <a:t>The Speed layer –Stream Processing  for real time view</a:t>
            </a:r>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r>
              <a:rPr lang="en-US" sz="1000" b="0" kern="0" spc="0" baseline="0">
                <a:solidFill>
                  <a:srgbClr val="FFFFFF"/>
                </a:solidFill>
              </a:rPr>
              <a:t>The Service Layer-</a:t>
            </a:r>
            <a:r>
              <a:rPr lang="en-US" sz="1000" b="0" kern="1200">
                <a:solidFill>
                  <a:schemeClr val="tx1"/>
                </a:solidFill>
                <a:effectLst/>
                <a:latin typeface="Segoe UI Light" pitchFamily="34" charset="0"/>
                <a:ea typeface="+mn-ea"/>
                <a:cs typeface="+mn-cs"/>
              </a:rPr>
              <a:t>merged outcome of data streams coming from the Batch layer and the speed layer</a:t>
            </a:r>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endParaRPr lang="en-US" sz="1000" b="0" kern="0" spc="0">
              <a:solidFill>
                <a:srgbClr val="FFFFFF"/>
              </a:solidFill>
            </a:endParaRPr>
          </a:p>
          <a:p>
            <a:pPr marL="0" marR="0" indent="0" algn="l" defTabSz="932404" rtl="0" eaLnBrk="1" fontAlgn="auto" latinLnBrk="0" hangingPunct="1">
              <a:lnSpc>
                <a:spcPct val="90000"/>
              </a:lnSpc>
              <a:spcBef>
                <a:spcPts val="0"/>
              </a:spcBef>
              <a:spcAft>
                <a:spcPts val="340"/>
              </a:spcAft>
              <a:buClrTx/>
              <a:buSzTx/>
              <a:buFontTx/>
              <a:buNone/>
              <a:tabLst/>
              <a:defRPr/>
            </a:pPr>
            <a:r>
              <a:rPr lang="en-US" b="1"/>
              <a:t>References: </a:t>
            </a:r>
          </a:p>
          <a:p>
            <a:pPr marL="228600" marR="0" indent="-228600" algn="l" defTabSz="932404" rtl="0" eaLnBrk="1" fontAlgn="auto" latinLnBrk="0" hangingPunct="1">
              <a:lnSpc>
                <a:spcPct val="90000"/>
              </a:lnSpc>
              <a:spcBef>
                <a:spcPts val="0"/>
              </a:spcBef>
              <a:spcAft>
                <a:spcPts val="340"/>
              </a:spcAft>
              <a:buClrTx/>
              <a:buSzTx/>
              <a:buFontTx/>
              <a:buAutoNum type="arabicParenR"/>
              <a:tabLst/>
              <a:defRPr/>
            </a:pPr>
            <a:r>
              <a:rPr lang="en-US" b="0"/>
              <a:t> </a:t>
            </a:r>
            <a:r>
              <a:rPr lang="en-US" sz="1000" b="0" i="0" kern="1200">
                <a:solidFill>
                  <a:schemeClr val="tx1"/>
                </a:solidFill>
                <a:effectLst/>
                <a:latin typeface="Segoe UI Light" pitchFamily="34" charset="0"/>
                <a:ea typeface="+mn-ea"/>
                <a:cs typeface="+mn-cs"/>
              </a:rPr>
              <a:t>Big Data Lambda Architecture: </a:t>
            </a:r>
            <a:r>
              <a:rPr lang="en-US" b="0">
                <a:hlinkClick r:id="rId3"/>
              </a:rPr>
              <a:t> http://www.databasetube.com/database/big-data-lambda-architecture/</a:t>
            </a:r>
            <a:endParaRPr lang="en-US" b="0"/>
          </a:p>
          <a:p>
            <a:pPr marL="228600" marR="0" indent="-228600" algn="l" defTabSz="932404" rtl="0" eaLnBrk="1" fontAlgn="auto" latinLnBrk="0" hangingPunct="1">
              <a:lnSpc>
                <a:spcPct val="90000"/>
              </a:lnSpc>
              <a:spcBef>
                <a:spcPts val="0"/>
              </a:spcBef>
              <a:spcAft>
                <a:spcPts val="340"/>
              </a:spcAft>
              <a:buClrTx/>
              <a:buSzTx/>
              <a:buFontTx/>
              <a:buAutoNum type="arabicParenR"/>
              <a:tabLst/>
              <a:defRPr/>
            </a:pPr>
            <a:r>
              <a:rPr lang="en-US" sz="1000" b="0" i="0" kern="1200">
                <a:solidFill>
                  <a:schemeClr val="tx1"/>
                </a:solidFill>
                <a:effectLst/>
                <a:latin typeface="Segoe UI Light" pitchFamily="34" charset="0"/>
                <a:ea typeface="+mn-ea"/>
                <a:cs typeface="+mn-cs"/>
              </a:rPr>
              <a:t>Speaker notes from:</a:t>
            </a:r>
            <a:r>
              <a:rPr lang="en-US" sz="1000" b="0" i="0" kern="1200" baseline="0">
                <a:solidFill>
                  <a:schemeClr val="tx1"/>
                </a:solidFill>
                <a:effectLst/>
                <a:latin typeface="Segoe UI Light" pitchFamily="34" charset="0"/>
                <a:ea typeface="+mn-ea"/>
                <a:cs typeface="+mn-cs"/>
              </a:rPr>
              <a:t> </a:t>
            </a:r>
            <a:r>
              <a:rPr lang="en-US" b="0">
                <a:hlinkClick r:id="rId4"/>
              </a:rPr>
              <a:t>http://sqlug.be/files/sqlug/bd/MicrosoftBigDataSQLUG.pdf</a:t>
            </a:r>
            <a:endParaRPr lang="en-US" b="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100618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8/4/2017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05630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40</a:t>
            </a:fld>
            <a:endParaRPr lang="en-US"/>
          </a:p>
        </p:txBody>
      </p:sp>
    </p:spTree>
    <p:extLst>
      <p:ext uri="{BB962C8B-B14F-4D97-AF65-F5344CB8AC3E}">
        <p14:creationId xmlns:p14="http://schemas.microsoft.com/office/powerpoint/2010/main" val="1930113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8/4/2017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219730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70C7DD1B-F37C-4560-8AF2-E71C76F14CED}" type="datetime1">
              <a:rPr lang="en-US" smtClean="0"/>
              <a:t>8/4/2017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464698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F0F35F-DD44-4607-AEC1-49D7A4BC4066}" type="slidenum">
              <a:rPr lang="en-US" smtClean="0"/>
              <a:pPr/>
              <a:t>44</a:t>
            </a:fld>
            <a:endParaRPr lang="en-US"/>
          </a:p>
        </p:txBody>
      </p:sp>
    </p:spTree>
    <p:extLst>
      <p:ext uri="{BB962C8B-B14F-4D97-AF65-F5344CB8AC3E}">
        <p14:creationId xmlns:p14="http://schemas.microsoft.com/office/powerpoint/2010/main" val="3852003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207125" cy="3490913"/>
          </a:xfrm>
        </p:spPr>
      </p:sp>
      <p:sp>
        <p:nvSpPr>
          <p:cNvPr id="3" name="Notes Placeholder 2"/>
          <p:cNvSpPr>
            <a:spLocks noGrp="1"/>
          </p:cNvSpPr>
          <p:nvPr>
            <p:ph type="body" idx="1"/>
          </p:nvPr>
        </p:nvSpPr>
        <p:spPr/>
        <p:txBody>
          <a:bodyPr>
            <a:normAutofit fontScale="85000" lnSpcReduction="20000"/>
          </a:bodyPr>
          <a:lstStyle/>
          <a:p>
            <a:r>
              <a:rPr lang="en-US" b="1"/>
              <a:t>Talk Track: </a:t>
            </a:r>
            <a:r>
              <a:rPr lang="en-IN" sz="1200" b="0" i="0" kern="1200">
                <a:solidFill>
                  <a:schemeClr val="tx1"/>
                </a:solidFill>
                <a:effectLst/>
                <a:latin typeface="Segoe UI Light" pitchFamily="34" charset="0"/>
                <a:ea typeface="+mn-ea"/>
                <a:cs typeface="+mn-cs"/>
              </a:rPr>
              <a:t>The portion of the lambda architecture that precomputes the batch views is called the batch layer. The batch layer stores the master copy of the dataset and precomputes batch views on that master dataset. The master dataset can be thought of us a very large list of records. The batch layer needs to be able to do two things to do its job: store an immutable, constantly growing master dataset, and compute arbitrary functions on that dataset. The key word here is arbitrary. If you’re going to precompute views on a dataset, you need to be able to do so for any view and any dataset. </a:t>
            </a:r>
          </a:p>
          <a:p>
            <a:r>
              <a:rPr lang="en-IN" sz="1200" b="0" i="0" kern="1200">
                <a:solidFill>
                  <a:schemeClr val="tx1"/>
                </a:solidFill>
                <a:effectLst/>
                <a:latin typeface="Segoe UI Light" pitchFamily="34" charset="0"/>
                <a:ea typeface="+mn-ea"/>
                <a:cs typeface="+mn-cs"/>
              </a:rPr>
              <a:t>The nice thing about the batch layer is that it’s simple to use. Batch computations are written like single-threaded programs yet automatically parallelize across a cluster of machines. This implicit parallelization makes batch layer computations scale to datasets of any size. It’s easy to write robust, highly scalable computations on the batch layer.</a:t>
            </a:r>
          </a:p>
          <a:p>
            <a:r>
              <a:rPr lang="en-IN" sz="1200" b="0" i="0" kern="1200">
                <a:solidFill>
                  <a:schemeClr val="tx1"/>
                </a:solidFill>
                <a:effectLst/>
                <a:latin typeface="Segoe UI Light" pitchFamily="34" charset="0"/>
                <a:ea typeface="+mn-ea"/>
                <a:cs typeface="+mn-cs"/>
              </a:rPr>
              <a:t>The batch view enables you to get the values you need from it very quickly because it’s indexed.</a:t>
            </a:r>
          </a:p>
          <a:p>
            <a:endParaRPr lang="en-IN" sz="1200" b="0" i="0" kern="1200">
              <a:solidFill>
                <a:schemeClr val="tx1"/>
              </a:solidFill>
              <a:effectLst/>
              <a:latin typeface="Segoe UI Light" pitchFamily="34" charset="0"/>
              <a:ea typeface="+mn-ea"/>
              <a:cs typeface="+mn-cs"/>
            </a:endParaRPr>
          </a:p>
          <a:p>
            <a:r>
              <a:rPr lang="en-IN" sz="1200" b="0" i="0" kern="1200">
                <a:solidFill>
                  <a:schemeClr val="tx1"/>
                </a:solidFill>
                <a:effectLst/>
                <a:latin typeface="Segoe UI Light" pitchFamily="34" charset="0"/>
                <a:ea typeface="+mn-ea"/>
                <a:cs typeface="+mn-cs"/>
              </a:rPr>
              <a:t>Think of technologies like Hadoop and Pig/Hive for use on the Batch layer. Data</a:t>
            </a:r>
            <a:r>
              <a:rPr lang="en-IN" sz="1200" b="0" i="0" kern="1200" baseline="0">
                <a:solidFill>
                  <a:schemeClr val="tx1"/>
                </a:solidFill>
                <a:effectLst/>
                <a:latin typeface="Segoe UI Light" pitchFamily="34" charset="0"/>
                <a:ea typeface="+mn-ea"/>
                <a:cs typeface="+mn-cs"/>
              </a:rPr>
              <a:t> warehouse database technologies can also be associated with the Batch layer.</a:t>
            </a:r>
            <a:endParaRPr lang="en-IN" sz="1200" b="0" i="0" kern="1200">
              <a:solidFill>
                <a:schemeClr val="tx1"/>
              </a:solidFill>
              <a:effectLst/>
              <a:latin typeface="Segoe UI Light" pitchFamily="34" charset="0"/>
              <a:ea typeface="+mn-ea"/>
              <a:cs typeface="+mn-cs"/>
            </a:endParaRPr>
          </a:p>
          <a:p>
            <a:endParaRPr lang="en-IN" sz="1200" b="0" i="0" kern="1200">
              <a:solidFill>
                <a:schemeClr val="tx1"/>
              </a:solidFill>
              <a:effectLst/>
              <a:latin typeface="Segoe UI Light" pitchFamily="34" charset="0"/>
              <a:ea typeface="+mn-ea"/>
              <a:cs typeface="+mn-cs"/>
            </a:endParaRPr>
          </a:p>
          <a:p>
            <a:endParaRPr lang="en-IN" sz="1200" b="0" i="0" kern="1200">
              <a:solidFill>
                <a:schemeClr val="tx1"/>
              </a:solidFill>
              <a:effectLst/>
              <a:latin typeface="Segoe UI Light" pitchFamily="34" charset="0"/>
              <a:ea typeface="+mn-ea"/>
              <a:cs typeface="+mn-cs"/>
            </a:endParaRPr>
          </a:p>
          <a:p>
            <a:pPr marL="0" marR="0" lvl="0" indent="0" algn="l" defTabSz="932404"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1" kern="1200">
                <a:solidFill>
                  <a:schemeClr val="tx1"/>
                </a:solidFill>
                <a:effectLst/>
                <a:latin typeface="Segoe UI Light" pitchFamily="34" charset="0"/>
                <a:ea typeface="+mn-ea"/>
                <a:cs typeface="+mn-cs"/>
              </a:rPr>
              <a:t>Key Points:</a:t>
            </a:r>
            <a:endParaRPr lang="en-US" sz="1200" b="1" kern="1200" baseline="0">
              <a:solidFill>
                <a:schemeClr val="tx1"/>
              </a:solidFill>
              <a:effectLst/>
              <a:latin typeface="Segoe UI Light" pitchFamily="34" charset="0"/>
              <a:ea typeface="+mn-ea"/>
              <a:cs typeface="+mn-cs"/>
            </a:endParaRPr>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r>
              <a:rPr lang="en-US" sz="1200" b="0" kern="0" spc="0">
                <a:solidFill>
                  <a:srgbClr val="FFFFFF"/>
                </a:solidFill>
              </a:rPr>
              <a:t>The Batch Layer</a:t>
            </a:r>
            <a:r>
              <a:rPr lang="en-US" sz="1200" b="0" kern="0" spc="0" baseline="0">
                <a:solidFill>
                  <a:srgbClr val="FFFFFF"/>
                </a:solidFill>
              </a:rPr>
              <a:t> -Stores Master Dataset and </a:t>
            </a:r>
            <a:r>
              <a:rPr lang="en-IN" sz="1200" b="0" i="0" kern="1200">
                <a:solidFill>
                  <a:schemeClr val="tx1"/>
                </a:solidFill>
                <a:effectLst/>
                <a:latin typeface="Segoe UI Light" pitchFamily="34" charset="0"/>
                <a:ea typeface="+mn-ea"/>
                <a:cs typeface="+mn-cs"/>
              </a:rPr>
              <a:t>precomputes batch views on that master dataset</a:t>
            </a:r>
            <a:endParaRPr lang="en-US" sz="1200" b="0" kern="0" spc="0" baseline="0">
              <a:solidFill>
                <a:srgbClr val="FFFFFF"/>
              </a:solidFill>
            </a:endParaRPr>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r>
              <a:rPr lang="en-IN" sz="1200" b="0" i="0" kern="1200">
                <a:solidFill>
                  <a:schemeClr val="tx1"/>
                </a:solidFill>
                <a:effectLst/>
                <a:latin typeface="Segoe UI Light" pitchFamily="34" charset="0"/>
                <a:ea typeface="+mn-ea"/>
                <a:cs typeface="+mn-cs"/>
              </a:rPr>
              <a:t>Store an immutable, constantly growing master dataset, and compute arbitrary functions on that dataset</a:t>
            </a:r>
            <a:r>
              <a:rPr lang="en-US" sz="1200" b="0" kern="1200">
                <a:solidFill>
                  <a:schemeClr val="tx1"/>
                </a:solidFill>
                <a:effectLst/>
                <a:latin typeface="Segoe UI Light" pitchFamily="34" charset="0"/>
                <a:ea typeface="+mn-ea"/>
                <a:cs typeface="+mn-cs"/>
              </a:rPr>
              <a:t> </a:t>
            </a:r>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r>
              <a:rPr lang="en-US" sz="1200" b="0" i="0" kern="1200">
                <a:solidFill>
                  <a:schemeClr val="tx1"/>
                </a:solidFill>
                <a:effectLst/>
                <a:latin typeface="Segoe UI Light" pitchFamily="34" charset="0"/>
                <a:ea typeface="+mn-ea"/>
                <a:cs typeface="+mn-cs"/>
              </a:rPr>
              <a:t>Read only database. No random writes required.</a:t>
            </a:r>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endParaRPr lang="en-US" sz="1200" b="0" kern="0" spc="0">
              <a:solidFill>
                <a:srgbClr val="FFFFFF"/>
              </a:solidFill>
            </a:endParaRPr>
          </a:p>
          <a:p>
            <a:pPr marL="0" marR="0" indent="0" algn="l" defTabSz="932404" rtl="0" eaLnBrk="1" fontAlgn="auto" latinLnBrk="0" hangingPunct="1">
              <a:lnSpc>
                <a:spcPct val="90000"/>
              </a:lnSpc>
              <a:spcBef>
                <a:spcPct val="0"/>
              </a:spcBef>
              <a:spcAft>
                <a:spcPts val="340"/>
              </a:spcAft>
              <a:buClrTx/>
              <a:buSzTx/>
              <a:buFont typeface="Arial" panose="020B0604020202020204" pitchFamily="34" charset="0"/>
              <a:buNone/>
              <a:tabLst/>
              <a:defRPr/>
            </a:pPr>
            <a:r>
              <a:rPr lang="en-US" b="1"/>
              <a:t>References: </a:t>
            </a:r>
            <a:r>
              <a:rPr lang="en-US" sz="1200" b="0" i="0" kern="1200">
                <a:solidFill>
                  <a:schemeClr val="tx1"/>
                </a:solidFill>
                <a:effectLst/>
                <a:latin typeface="Segoe UI Light" pitchFamily="34" charset="0"/>
                <a:ea typeface="+mn-ea"/>
                <a:cs typeface="+mn-cs"/>
              </a:rPr>
              <a:t>Big Data Lambda Architecture: </a:t>
            </a:r>
            <a:r>
              <a:rPr lang="en-US" b="0">
                <a:hlinkClick r:id="rId3"/>
              </a:rPr>
              <a:t> http://www.databasetube.com/database/big-data-lambda-architecture/</a:t>
            </a:r>
            <a:endParaRPr lang="en-US" b="0"/>
          </a:p>
          <a:p>
            <a:pPr marL="171450" marR="0" indent="-171450" algn="l" defTabSz="932404" rtl="0" eaLnBrk="1" fontAlgn="auto" latinLnBrk="0" hangingPunct="1">
              <a:lnSpc>
                <a:spcPct val="90000"/>
              </a:lnSpc>
              <a:spcBef>
                <a:spcPct val="0"/>
              </a:spcBef>
              <a:spcAft>
                <a:spcPts val="340"/>
              </a:spcAft>
              <a:buClrTx/>
              <a:buSzTx/>
              <a:buFont typeface="Arial" panose="020B0604020202020204" pitchFamily="34" charset="0"/>
              <a:buChar char="•"/>
              <a:tabLst/>
              <a:defRPr/>
            </a:pPr>
            <a:endParaRPr lang="en-US" sz="1200" b="0" kern="0" spc="0">
              <a:solidFill>
                <a:srgbClr val="FFFFFF"/>
              </a:solidFill>
            </a:endParaRPr>
          </a:p>
          <a:p>
            <a:endParaRPr lang="en-US" b="1"/>
          </a:p>
          <a:p>
            <a:endParaRPr lang="en-US" b="1"/>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864804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207125" cy="3490913"/>
          </a:xfrm>
        </p:spPr>
      </p:sp>
      <p:sp>
        <p:nvSpPr>
          <p:cNvPr id="3" name="Notes Placeholder 2"/>
          <p:cNvSpPr>
            <a:spLocks noGrp="1"/>
          </p:cNvSpPr>
          <p:nvPr>
            <p:ph type="body" idx="1"/>
          </p:nvPr>
        </p:nvSpPr>
        <p:spPr/>
        <p:txBody>
          <a:bodyPr>
            <a:normAutofit fontScale="92500" lnSpcReduction="20000"/>
          </a:bodyPr>
          <a:lstStyle/>
          <a:p>
            <a:r>
              <a:rPr lang="en-US" b="1"/>
              <a:t>Talk Track: </a:t>
            </a:r>
            <a:r>
              <a:rPr lang="en-IN" sz="1200" b="0" i="0" kern="1200">
                <a:solidFill>
                  <a:schemeClr val="tx1"/>
                </a:solidFill>
                <a:effectLst/>
                <a:latin typeface="Segoe UI Light" pitchFamily="34" charset="0"/>
                <a:ea typeface="+mn-ea"/>
                <a:cs typeface="+mn-cs"/>
              </a:rPr>
              <a:t>You can think of the speed layer as similar to the batch layer in that it produces views based on data it receives. There are some key differences, though. One big difference is that, in order to achieve the fastest latencies possible, the speed layer doesn’t look at all the new data at once. Instead, it updates the real-time view as it receives new data instead of </a:t>
            </a:r>
            <a:r>
              <a:rPr lang="en-IN" sz="1200" b="0" i="0" kern="1200" err="1">
                <a:solidFill>
                  <a:schemeClr val="tx1"/>
                </a:solidFill>
                <a:effectLst/>
                <a:latin typeface="Segoe UI Light" pitchFamily="34" charset="0"/>
                <a:ea typeface="+mn-ea"/>
                <a:cs typeface="+mn-cs"/>
              </a:rPr>
              <a:t>recomputing</a:t>
            </a:r>
            <a:r>
              <a:rPr lang="en-IN" sz="1200" b="0" i="0" kern="1200">
                <a:solidFill>
                  <a:schemeClr val="tx1"/>
                </a:solidFill>
                <a:effectLst/>
                <a:latin typeface="Segoe UI Light" pitchFamily="34" charset="0"/>
                <a:ea typeface="+mn-ea"/>
                <a:cs typeface="+mn-cs"/>
              </a:rPr>
              <a:t> them like the batch layer does.</a:t>
            </a:r>
          </a:p>
          <a:p>
            <a:r>
              <a:rPr lang="en-IN" sz="1200" b="0" i="0" kern="1200">
                <a:solidFill>
                  <a:schemeClr val="tx1"/>
                </a:solidFill>
                <a:effectLst/>
                <a:latin typeface="Segoe UI Light" pitchFamily="34" charset="0"/>
                <a:ea typeface="+mn-ea"/>
                <a:cs typeface="+mn-cs"/>
              </a:rPr>
              <a:t>The speed layer requires typically</a:t>
            </a:r>
            <a:r>
              <a:rPr lang="en-IN" sz="1200" b="0" i="0" kern="1200" baseline="0">
                <a:solidFill>
                  <a:schemeClr val="tx1"/>
                </a:solidFill>
                <a:effectLst/>
                <a:latin typeface="Segoe UI Light" pitchFamily="34" charset="0"/>
                <a:ea typeface="+mn-ea"/>
                <a:cs typeface="+mn-cs"/>
              </a:rPr>
              <a:t> requires </a:t>
            </a:r>
            <a:r>
              <a:rPr lang="en-IN" sz="1200" b="0" i="0" kern="1200">
                <a:solidFill>
                  <a:schemeClr val="tx1"/>
                </a:solidFill>
                <a:effectLst/>
                <a:latin typeface="Segoe UI Light" pitchFamily="34" charset="0"/>
                <a:ea typeface="+mn-ea"/>
                <a:cs typeface="+mn-cs"/>
              </a:rPr>
              <a:t>databases that support random reads and random writes. Because these databases support random writes, they are more complex than the databases you use in the serving layer, both in terms of implementation and operation.</a:t>
            </a:r>
          </a:p>
          <a:p>
            <a:r>
              <a:rPr lang="en-IN" b="0"/>
              <a:t>Most of the application complexity tends to be isolated in the Speed layer. </a:t>
            </a:r>
          </a:p>
          <a:p>
            <a:endParaRPr lang="en-IN" b="0"/>
          </a:p>
          <a:p>
            <a:r>
              <a:rPr lang="en-IN" b="0"/>
              <a:t>Technologies</a:t>
            </a:r>
            <a:r>
              <a:rPr lang="en-IN" b="0" baseline="0"/>
              <a:t> typically considered for the speed layer include in-memory transaction databases and complex event processing engines.</a:t>
            </a:r>
            <a:endParaRPr lang="en-IN" b="0"/>
          </a:p>
          <a:p>
            <a:endParaRPr lang="en-IN" b="0"/>
          </a:p>
          <a:p>
            <a:r>
              <a:rPr lang="en-US" sz="1200" b="1" kern="1200">
                <a:solidFill>
                  <a:schemeClr val="tx1"/>
                </a:solidFill>
                <a:effectLst/>
                <a:latin typeface="Segoe UI Light" pitchFamily="34" charset="0"/>
                <a:ea typeface="+mn-ea"/>
                <a:cs typeface="+mn-cs"/>
              </a:rPr>
              <a:t>Key Points:</a:t>
            </a:r>
            <a:endParaRPr lang="en-US" sz="1200" b="1" kern="1200" baseline="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0"/>
              <a:t>Stream processing.</a:t>
            </a:r>
          </a:p>
          <a:p>
            <a:pPr marL="171450" indent="-171450">
              <a:buFont typeface="Arial" panose="020B0604020202020204" pitchFamily="34" charset="0"/>
              <a:buChar char="•"/>
            </a:pPr>
            <a:r>
              <a:rPr lang="en-US" b="0"/>
              <a:t>Continuous computation</a:t>
            </a:r>
          </a:p>
          <a:p>
            <a:pPr marL="171450" indent="-171450">
              <a:buFont typeface="Arial" panose="020B0604020202020204" pitchFamily="34" charset="0"/>
              <a:buChar char="•"/>
            </a:pPr>
            <a:r>
              <a:rPr lang="en-US" b="0"/>
              <a:t>Transactional.</a:t>
            </a:r>
          </a:p>
          <a:p>
            <a:pPr marL="171450" indent="-171450">
              <a:buFont typeface="Arial" panose="020B0604020202020204" pitchFamily="34" charset="0"/>
              <a:buChar char="•"/>
            </a:pPr>
            <a:r>
              <a:rPr lang="en-US" b="0"/>
              <a:t>Storing a limited window of data. Compensating for the last few hours of data.</a:t>
            </a:r>
          </a:p>
          <a:p>
            <a:pPr marL="171450" indent="-171450">
              <a:buFont typeface="Arial" panose="020B0604020202020204" pitchFamily="34" charset="0"/>
              <a:buChar char="•"/>
            </a:pPr>
            <a:r>
              <a:rPr lang="en-US" b="0"/>
              <a:t>All the complexity is isolated in the  Speed layer. If anything goes wrong,  it’s auto-corrected. Some algorithms are hard to  implement in real time</a:t>
            </a:r>
          </a:p>
          <a:p>
            <a:endParaRPr lang="en-US" b="1"/>
          </a:p>
          <a:p>
            <a:pPr marL="0" marR="0" indent="0" algn="l" defTabSz="932404" rtl="0" eaLnBrk="1" fontAlgn="auto" latinLnBrk="0" hangingPunct="1">
              <a:lnSpc>
                <a:spcPct val="90000"/>
              </a:lnSpc>
              <a:spcBef>
                <a:spcPts val="0"/>
              </a:spcBef>
              <a:spcAft>
                <a:spcPts val="340"/>
              </a:spcAft>
              <a:buClrTx/>
              <a:buSzTx/>
              <a:buFontTx/>
              <a:buNone/>
              <a:tabLst/>
              <a:defRPr/>
            </a:pPr>
            <a:r>
              <a:rPr lang="en-US" b="1"/>
              <a:t>References: </a:t>
            </a:r>
            <a:r>
              <a:rPr lang="en-US" sz="1200" b="0" i="0" kern="1200">
                <a:solidFill>
                  <a:schemeClr val="tx1"/>
                </a:solidFill>
                <a:effectLst/>
                <a:latin typeface="Segoe UI Light" pitchFamily="34" charset="0"/>
                <a:ea typeface="+mn-ea"/>
                <a:cs typeface="+mn-cs"/>
              </a:rPr>
              <a:t>Big Data Lambda Architecture: </a:t>
            </a:r>
            <a:r>
              <a:rPr lang="en-US" b="0">
                <a:hlinkClick r:id="rId3"/>
              </a:rPr>
              <a:t> http://www.databasetube.com/database/big-data-lambda-architecture/</a:t>
            </a:r>
            <a:endParaRPr lang="en-US" b="0"/>
          </a:p>
          <a:p>
            <a:endParaRPr lang="en-IN" b="0"/>
          </a:p>
          <a:p>
            <a:endParaRPr lang="en-IN" b="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234790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207125" cy="3490913"/>
          </a:xfrm>
        </p:spPr>
      </p:sp>
      <p:sp>
        <p:nvSpPr>
          <p:cNvPr id="3" name="Notes Placeholder 2"/>
          <p:cNvSpPr>
            <a:spLocks noGrp="1"/>
          </p:cNvSpPr>
          <p:nvPr>
            <p:ph type="body" idx="1"/>
          </p:nvPr>
        </p:nvSpPr>
        <p:spPr/>
        <p:txBody>
          <a:bodyPr>
            <a:normAutofit/>
          </a:bodyPr>
          <a:lstStyle/>
          <a:p>
            <a:r>
              <a:rPr lang="en-US" b="1"/>
              <a:t>Talk Track: </a:t>
            </a:r>
            <a:r>
              <a:rPr lang="en-IN" sz="1200" b="0" i="0" kern="1200">
                <a:solidFill>
                  <a:schemeClr val="tx1"/>
                </a:solidFill>
                <a:effectLst/>
                <a:latin typeface="Segoe UI Light" pitchFamily="34" charset="0"/>
                <a:ea typeface="+mn-ea"/>
                <a:cs typeface="+mn-cs"/>
              </a:rPr>
              <a:t>Finally,</a:t>
            </a:r>
            <a:r>
              <a:rPr lang="en-IN" sz="1200" b="0" i="0" kern="1200" baseline="0">
                <a:solidFill>
                  <a:schemeClr val="tx1"/>
                </a:solidFill>
                <a:effectLst/>
                <a:latin typeface="Segoe UI Light" pitchFamily="34" charset="0"/>
                <a:ea typeface="+mn-ea"/>
                <a:cs typeface="+mn-cs"/>
              </a:rPr>
              <a:t> the </a:t>
            </a:r>
            <a:r>
              <a:rPr lang="en-IN" sz="1200" b="0" i="0" kern="1200">
                <a:solidFill>
                  <a:schemeClr val="tx1"/>
                </a:solidFill>
                <a:effectLst/>
                <a:latin typeface="Segoe UI Light" pitchFamily="34" charset="0"/>
                <a:ea typeface="+mn-ea"/>
                <a:cs typeface="+mn-cs"/>
              </a:rPr>
              <a:t>serving layer indexes the batch view and loads it up so it can be efficiently queried to get particular values out of the view. The serving layer is typically considered as a specialized distributed database that loads in batch views, makes them able</a:t>
            </a:r>
            <a:r>
              <a:rPr lang="en-IN" sz="1200" b="0" i="0" kern="1200" baseline="0">
                <a:solidFill>
                  <a:schemeClr val="tx1"/>
                </a:solidFill>
                <a:effectLst/>
                <a:latin typeface="Segoe UI Light" pitchFamily="34" charset="0"/>
                <a:ea typeface="+mn-ea"/>
                <a:cs typeface="+mn-cs"/>
              </a:rPr>
              <a:t> to be queried</a:t>
            </a:r>
            <a:r>
              <a:rPr lang="en-IN" sz="1200" b="0" i="0" kern="1200">
                <a:solidFill>
                  <a:schemeClr val="tx1"/>
                </a:solidFill>
                <a:effectLst/>
                <a:latin typeface="Segoe UI Light" pitchFamily="34" charset="0"/>
                <a:ea typeface="+mn-ea"/>
                <a:cs typeface="+mn-cs"/>
              </a:rPr>
              <a:t>, and continuously swaps in new versions of a batch view as they’re computed by the batch layer. A serving layer database only requires batch updates and random reads. Most notably, it does not need to support random writes. The serving</a:t>
            </a:r>
            <a:r>
              <a:rPr lang="en-IN" sz="1200" b="0" i="0" kern="1200" baseline="0">
                <a:solidFill>
                  <a:schemeClr val="tx1"/>
                </a:solidFill>
                <a:effectLst/>
                <a:latin typeface="Segoe UI Light" pitchFamily="34" charset="0"/>
                <a:ea typeface="+mn-ea"/>
                <a:cs typeface="+mn-cs"/>
              </a:rPr>
              <a:t> layer job is to </a:t>
            </a:r>
            <a:r>
              <a:rPr lang="en-IN" b="0"/>
              <a:t>queries the Batch &amp; Real Time views and merges it. </a:t>
            </a:r>
          </a:p>
          <a:p>
            <a:endParaRPr lang="en-IN" b="0"/>
          </a:p>
          <a:p>
            <a:r>
              <a:rPr lang="en-IN" b="0"/>
              <a:t>Typically the technologies</a:t>
            </a:r>
            <a:r>
              <a:rPr lang="en-IN" b="0" baseline="0"/>
              <a:t> associated with the serving layer include on-line analytic processing databases like Analysis Services and PowerPivot. It can also be considered as the “last mile” technology for producing usable results for your solutions.</a:t>
            </a:r>
            <a:endParaRPr lang="en-IN" b="0"/>
          </a:p>
          <a:p>
            <a:endParaRPr lang="en-IN" b="0"/>
          </a:p>
          <a:p>
            <a:r>
              <a:rPr lang="en-US" sz="1200" b="1" kern="1200">
                <a:solidFill>
                  <a:schemeClr val="tx1"/>
                </a:solidFill>
                <a:effectLst/>
                <a:latin typeface="Segoe UI Light" pitchFamily="34" charset="0"/>
                <a:ea typeface="+mn-ea"/>
                <a:cs typeface="+mn-cs"/>
              </a:rPr>
              <a:t>Key Points:</a:t>
            </a:r>
            <a:endParaRPr lang="en-US" sz="1200" b="1" kern="1200" baseline="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0"/>
              <a:t>Service Layer queries the Batch &amp; Real Time views and merges it</a:t>
            </a:r>
          </a:p>
          <a:p>
            <a:endParaRPr lang="en-US" b="0"/>
          </a:p>
          <a:p>
            <a:pPr marL="0" marR="0" indent="0" algn="l" defTabSz="932404" rtl="0" eaLnBrk="1" fontAlgn="auto" latinLnBrk="0" hangingPunct="1">
              <a:lnSpc>
                <a:spcPct val="90000"/>
              </a:lnSpc>
              <a:spcBef>
                <a:spcPts val="0"/>
              </a:spcBef>
              <a:spcAft>
                <a:spcPts val="340"/>
              </a:spcAft>
              <a:buClrTx/>
              <a:buSzTx/>
              <a:buFontTx/>
              <a:buNone/>
              <a:tabLst/>
              <a:defRPr/>
            </a:pPr>
            <a:r>
              <a:rPr lang="en-US" b="1"/>
              <a:t>References: </a:t>
            </a:r>
            <a:r>
              <a:rPr lang="en-US" sz="1200" b="0" i="0" kern="1200">
                <a:solidFill>
                  <a:schemeClr val="tx1"/>
                </a:solidFill>
                <a:effectLst/>
                <a:latin typeface="Segoe UI Light" pitchFamily="34" charset="0"/>
                <a:ea typeface="+mn-ea"/>
                <a:cs typeface="+mn-cs"/>
              </a:rPr>
              <a:t>Big Data Lambda Architecture: </a:t>
            </a:r>
            <a:r>
              <a:rPr lang="en-US" b="0">
                <a:hlinkClick r:id="rId3"/>
              </a:rPr>
              <a:t> http://www.databasetube.com/database/big-data-lambda-architecture/</a:t>
            </a:r>
            <a:endParaRPr lang="en-US" b="0"/>
          </a:p>
          <a:p>
            <a:endParaRPr lang="en-US" b="0"/>
          </a:p>
          <a:p>
            <a:endParaRPr lang="en-US" b="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739445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a:t>Talk Track: </a:t>
            </a:r>
            <a:r>
              <a:rPr lang="en-US" sz="1000" kern="1200">
                <a:solidFill>
                  <a:schemeClr val="tx1"/>
                </a:solidFill>
                <a:effectLst/>
                <a:latin typeface="Segoe UI Light" pitchFamily="34" charset="0"/>
                <a:ea typeface="+mn-ea"/>
                <a:cs typeface="+mn-cs"/>
              </a:rPr>
              <a:t>The Microsoft’s Data Platform stack fully supports each of the layers in the Big Data Lambda Architecture.</a:t>
            </a:r>
          </a:p>
          <a:p>
            <a:endParaRPr lang="en-US" sz="1000" b="0" kern="1200">
              <a:solidFill>
                <a:schemeClr val="tx1"/>
              </a:solidFill>
              <a:effectLst/>
              <a:latin typeface="Segoe UI Light" pitchFamily="34" charset="0"/>
              <a:ea typeface="+mn-ea"/>
              <a:cs typeface="+mn-cs"/>
            </a:endParaRPr>
          </a:p>
          <a:p>
            <a:r>
              <a:rPr lang="en-US" sz="1000" b="0" kern="1200">
                <a:solidFill>
                  <a:schemeClr val="tx1"/>
                </a:solidFill>
                <a:effectLst/>
                <a:latin typeface="Segoe UI Light" pitchFamily="34" charset="0"/>
                <a:ea typeface="+mn-ea"/>
                <a:cs typeface="+mn-cs"/>
              </a:rPr>
              <a:t>For the batch layer, Microsoft</a:t>
            </a:r>
            <a:r>
              <a:rPr lang="en-US" sz="1000" b="0" kern="1200" baseline="0">
                <a:solidFill>
                  <a:schemeClr val="tx1"/>
                </a:solidFill>
                <a:effectLst/>
                <a:latin typeface="Segoe UI Light" pitchFamily="34" charset="0"/>
                <a:ea typeface="+mn-ea"/>
                <a:cs typeface="+mn-cs"/>
              </a:rPr>
              <a:t> provides multiple options for the storage and processing of batch oriented data. These include </a:t>
            </a:r>
            <a:r>
              <a:rPr lang="en-US" sz="1000" kern="1200">
                <a:solidFill>
                  <a:schemeClr val="tx1"/>
                </a:solidFill>
                <a:effectLst/>
                <a:latin typeface="Segoe UI Light" pitchFamily="34" charset="0"/>
                <a:ea typeface="+mn-ea"/>
                <a:cs typeface="+mn-cs"/>
              </a:rPr>
              <a:t>Windows Azure HDInsight</a:t>
            </a:r>
            <a:r>
              <a:rPr lang="en-US" sz="1000" kern="1200" baseline="0">
                <a:solidFill>
                  <a:schemeClr val="tx1"/>
                </a:solidFill>
                <a:effectLst/>
                <a:latin typeface="Segoe UI Light" pitchFamily="34" charset="0"/>
                <a:ea typeface="+mn-ea"/>
                <a:cs typeface="+mn-cs"/>
              </a:rPr>
              <a:t> </a:t>
            </a:r>
            <a:r>
              <a:rPr lang="en-US" sz="1000" kern="1200">
                <a:solidFill>
                  <a:schemeClr val="tx1"/>
                </a:solidFill>
                <a:effectLst/>
                <a:latin typeface="Segoe UI Light" pitchFamily="34" charset="0"/>
                <a:ea typeface="+mn-ea"/>
                <a:cs typeface="+mn-cs"/>
              </a:rPr>
              <a:t>and Azure Blob Storage to hold the input data. The SQL</a:t>
            </a:r>
            <a:r>
              <a:rPr lang="en-US" sz="1000" kern="1200" baseline="0">
                <a:solidFill>
                  <a:schemeClr val="tx1"/>
                </a:solidFill>
                <a:effectLst/>
                <a:latin typeface="Segoe UI Light" pitchFamily="34" charset="0"/>
                <a:ea typeface="+mn-ea"/>
                <a:cs typeface="+mn-cs"/>
              </a:rPr>
              <a:t> Server data warehousing capabilities can also be associated with the batch layer.</a:t>
            </a:r>
            <a:endParaRPr lang="en-US" sz="1000" kern="1200">
              <a:solidFill>
                <a:schemeClr val="tx1"/>
              </a:solidFill>
              <a:effectLst/>
              <a:latin typeface="Segoe UI Light" pitchFamily="34" charset="0"/>
              <a:ea typeface="+mn-ea"/>
              <a:cs typeface="+mn-cs"/>
            </a:endParaRPr>
          </a:p>
          <a:p>
            <a:pPr lvl="0"/>
            <a:r>
              <a:rPr lang="en-US" sz="1000" b="0" kern="1200">
                <a:solidFill>
                  <a:schemeClr val="tx1"/>
                </a:solidFill>
                <a:effectLst/>
                <a:latin typeface="Segoe UI Light" pitchFamily="34" charset="0"/>
                <a:ea typeface="+mn-ea"/>
                <a:cs typeface="+mn-cs"/>
              </a:rPr>
              <a:t>For processing the data and view management, Microsoft</a:t>
            </a:r>
            <a:r>
              <a:rPr lang="en-US" sz="1000" b="0" kern="1200" baseline="0">
                <a:solidFill>
                  <a:schemeClr val="tx1"/>
                </a:solidFill>
                <a:effectLst/>
                <a:latin typeface="Segoe UI Light" pitchFamily="34" charset="0"/>
                <a:ea typeface="+mn-ea"/>
                <a:cs typeface="+mn-cs"/>
              </a:rPr>
              <a:t> supports processing of Hadoop data through MapReduce jobs along with Hive, Pig, and </a:t>
            </a:r>
            <a:r>
              <a:rPr lang="en-US" sz="1000" b="0" kern="1200" baseline="0" err="1">
                <a:solidFill>
                  <a:schemeClr val="tx1"/>
                </a:solidFill>
                <a:effectLst/>
                <a:latin typeface="Segoe UI Light" pitchFamily="34" charset="0"/>
                <a:ea typeface="+mn-ea"/>
                <a:cs typeface="+mn-cs"/>
              </a:rPr>
              <a:t>Oozie</a:t>
            </a:r>
            <a:r>
              <a:rPr lang="en-US" sz="1000" b="0" kern="1200" baseline="0">
                <a:solidFill>
                  <a:schemeClr val="tx1"/>
                </a:solidFill>
                <a:effectLst/>
                <a:latin typeface="Segoe UI Light" pitchFamily="34" charset="0"/>
                <a:ea typeface="+mn-ea"/>
                <a:cs typeface="+mn-cs"/>
              </a:rPr>
              <a:t>. For data warehousing, you can use traditional SQL views and stored procedures.</a:t>
            </a:r>
            <a:endParaRPr lang="en-US" sz="1000" kern="1200">
              <a:solidFill>
                <a:schemeClr val="tx1"/>
              </a:solidFill>
              <a:effectLst/>
              <a:latin typeface="Segoe UI Light" pitchFamily="34" charset="0"/>
              <a:ea typeface="+mn-ea"/>
              <a:cs typeface="+mn-cs"/>
            </a:endParaRPr>
          </a:p>
          <a:p>
            <a:pPr lvl="0"/>
            <a:endParaRPr lang="en-US" sz="1000" kern="1200">
              <a:solidFill>
                <a:schemeClr val="tx1"/>
              </a:solidFill>
              <a:effectLst/>
              <a:latin typeface="Segoe UI Light" pitchFamily="34" charset="0"/>
              <a:ea typeface="+mn-ea"/>
              <a:cs typeface="+mn-cs"/>
            </a:endParaRPr>
          </a:p>
          <a:p>
            <a:pPr lvl="0"/>
            <a:r>
              <a:rPr lang="en-US" sz="1000" kern="1200">
                <a:solidFill>
                  <a:schemeClr val="tx1"/>
                </a:solidFill>
                <a:effectLst/>
                <a:latin typeface="Segoe UI Light" pitchFamily="34" charset="0"/>
                <a:ea typeface="+mn-ea"/>
                <a:cs typeface="+mn-cs"/>
              </a:rPr>
              <a:t>For the speed layer, M</a:t>
            </a:r>
            <a:r>
              <a:rPr lang="en-US" sz="1000" b="0" kern="1200">
                <a:solidFill>
                  <a:schemeClr val="tx1"/>
                </a:solidFill>
                <a:effectLst/>
                <a:latin typeface="Segoe UI Light" pitchFamily="34" charset="0"/>
                <a:ea typeface="+mn-ea"/>
                <a:cs typeface="+mn-cs"/>
              </a:rPr>
              <a:t>icrosoft supports </a:t>
            </a:r>
            <a:r>
              <a:rPr lang="en-US" sz="1000" kern="1200">
                <a:solidFill>
                  <a:schemeClr val="tx1"/>
                </a:solidFill>
                <a:effectLst/>
                <a:latin typeface="Segoe UI Light" pitchFamily="34" charset="0"/>
                <a:ea typeface="+mn-ea"/>
                <a:cs typeface="+mn-cs"/>
              </a:rPr>
              <a:t>real-time processing</a:t>
            </a:r>
            <a:r>
              <a:rPr lang="en-US" sz="1000" kern="1200" baseline="0">
                <a:solidFill>
                  <a:schemeClr val="tx1"/>
                </a:solidFill>
                <a:effectLst/>
                <a:latin typeface="Segoe UI Light" pitchFamily="34" charset="0"/>
                <a:ea typeface="+mn-ea"/>
                <a:cs typeface="+mn-cs"/>
              </a:rPr>
              <a:t> </a:t>
            </a:r>
            <a:r>
              <a:rPr lang="en-US" sz="1000" kern="1200">
                <a:solidFill>
                  <a:schemeClr val="tx1"/>
                </a:solidFill>
                <a:effectLst/>
                <a:latin typeface="Segoe UI Light" pitchFamily="34" charset="0"/>
                <a:ea typeface="+mn-ea"/>
                <a:cs typeface="+mn-cs"/>
              </a:rPr>
              <a:t>of data</a:t>
            </a:r>
            <a:r>
              <a:rPr lang="en-US" sz="1000" kern="1200" baseline="0">
                <a:solidFill>
                  <a:schemeClr val="tx1"/>
                </a:solidFill>
                <a:effectLst/>
                <a:latin typeface="Segoe UI Light" pitchFamily="34" charset="0"/>
                <a:ea typeface="+mn-ea"/>
                <a:cs typeface="+mn-cs"/>
              </a:rPr>
              <a:t> through technologies like </a:t>
            </a:r>
            <a:r>
              <a:rPr lang="en-US" sz="2000">
                <a:gradFill>
                  <a:gsLst>
                    <a:gs pos="2917">
                      <a:schemeClr val="tx1"/>
                    </a:gs>
                    <a:gs pos="30000">
                      <a:schemeClr val="tx1"/>
                    </a:gs>
                  </a:gsLst>
                  <a:lin ang="5400000" scaled="0"/>
                </a:gradFill>
              </a:rPr>
              <a:t>Federations in Windows Azure SQL Database,</a:t>
            </a:r>
            <a:r>
              <a:rPr lang="en-US" sz="2000" baseline="0">
                <a:gradFill>
                  <a:gsLst>
                    <a:gs pos="2917">
                      <a:schemeClr val="tx1"/>
                    </a:gs>
                    <a:gs pos="30000">
                      <a:schemeClr val="tx1"/>
                    </a:gs>
                  </a:gsLst>
                  <a:lin ang="5400000" scaled="0"/>
                </a:gradFill>
              </a:rPr>
              <a:t> </a:t>
            </a:r>
            <a:r>
              <a:rPr lang="en-US" sz="2000">
                <a:gradFill>
                  <a:gsLst>
                    <a:gs pos="2917">
                      <a:schemeClr val="tx1"/>
                    </a:gs>
                    <a:gs pos="30000">
                      <a:schemeClr val="tx1"/>
                    </a:gs>
                  </a:gsLst>
                  <a:lin ang="5400000" scaled="0"/>
                </a:gradFill>
              </a:rPr>
              <a:t>Azure Tables, </a:t>
            </a:r>
            <a:r>
              <a:rPr lang="en-US" sz="2000" err="1">
                <a:gradFill>
                  <a:gsLst>
                    <a:gs pos="2917">
                      <a:schemeClr val="tx1"/>
                    </a:gs>
                    <a:gs pos="30000">
                      <a:schemeClr val="tx1"/>
                    </a:gs>
                  </a:gsLst>
                  <a:lin ang="5400000" scaled="0"/>
                </a:gradFill>
              </a:rPr>
              <a:t>Memcached</a:t>
            </a:r>
            <a:r>
              <a:rPr lang="en-US" sz="2000">
                <a:gradFill>
                  <a:gsLst>
                    <a:gs pos="2917">
                      <a:schemeClr val="tx1"/>
                    </a:gs>
                    <a:gs pos="30000">
                      <a:schemeClr val="tx1"/>
                    </a:gs>
                  </a:gsLst>
                  <a:lin ang="5400000" scaled="0"/>
                </a:gradFill>
              </a:rPr>
              <a:t>/MongoDB, SQL Server database engine and SQL Server VM along with </a:t>
            </a:r>
            <a:r>
              <a:rPr lang="en-US" sz="1600" err="1">
                <a:gradFill>
                  <a:gsLst>
                    <a:gs pos="2917">
                      <a:schemeClr val="tx1"/>
                    </a:gs>
                    <a:gs pos="30000">
                      <a:schemeClr val="tx1"/>
                    </a:gs>
                  </a:gsLst>
                  <a:lin ang="5400000" scaled="0"/>
                </a:gradFill>
              </a:rPr>
              <a:t>Columnstore</a:t>
            </a:r>
            <a:r>
              <a:rPr lang="en-US" sz="1600">
                <a:gradFill>
                  <a:gsLst>
                    <a:gs pos="2917">
                      <a:schemeClr val="tx1"/>
                    </a:gs>
                    <a:gs pos="30000">
                      <a:schemeClr val="tx1"/>
                    </a:gs>
                  </a:gsLst>
                  <a:lin ang="5400000" scaled="0"/>
                </a:gradFill>
              </a:rPr>
              <a:t> Indexes, Analysis Services, </a:t>
            </a:r>
            <a:r>
              <a:rPr lang="en-US" sz="1600" err="1">
                <a:gradFill>
                  <a:gsLst>
                    <a:gs pos="2917">
                      <a:schemeClr val="tx1"/>
                    </a:gs>
                    <a:gs pos="30000">
                      <a:schemeClr val="tx1"/>
                    </a:gs>
                  </a:gsLst>
                  <a:lin ang="5400000" scaled="0"/>
                </a:gradFill>
              </a:rPr>
              <a:t>StreamInsight</a:t>
            </a:r>
            <a:r>
              <a:rPr lang="en-US" sz="1600">
                <a:gradFill>
                  <a:gsLst>
                    <a:gs pos="2917">
                      <a:schemeClr val="tx1"/>
                    </a:gs>
                    <a:gs pos="30000">
                      <a:schemeClr val="tx1"/>
                    </a:gs>
                  </a:gsLst>
                  <a:lin ang="5400000" scaled="0"/>
                </a:gradFill>
              </a:rPr>
              <a:t>. </a:t>
            </a:r>
          </a:p>
          <a:p>
            <a:pPr>
              <a:lnSpc>
                <a:spcPct val="90000"/>
              </a:lnSpc>
              <a:spcAft>
                <a:spcPts val="1200"/>
              </a:spcAft>
            </a:pPr>
            <a:endParaRPr lang="en-US" sz="1600" b="1" kern="1200">
              <a:gradFill>
                <a:gsLst>
                  <a:gs pos="2917">
                    <a:schemeClr val="tx1"/>
                  </a:gs>
                  <a:gs pos="30000">
                    <a:schemeClr val="tx1"/>
                  </a:gs>
                </a:gsLst>
                <a:lin ang="5400000" scaled="0"/>
              </a:gradFill>
              <a:effectLst/>
              <a:latin typeface="Segoe UI Light" pitchFamily="34" charset="0"/>
              <a:ea typeface="+mn-ea"/>
              <a:cs typeface="+mn-cs"/>
            </a:endParaRPr>
          </a:p>
          <a:p>
            <a:pPr>
              <a:lnSpc>
                <a:spcPct val="90000"/>
              </a:lnSpc>
              <a:spcAft>
                <a:spcPts val="1200"/>
              </a:spcAft>
            </a:pPr>
            <a:r>
              <a:rPr lang="en-US" sz="1600" b="0" kern="1200">
                <a:gradFill>
                  <a:gsLst>
                    <a:gs pos="2917">
                      <a:schemeClr val="tx1"/>
                    </a:gs>
                    <a:gs pos="30000">
                      <a:schemeClr val="tx1"/>
                    </a:gs>
                  </a:gsLst>
                  <a:lin ang="5400000" scaled="0"/>
                </a:gradFill>
                <a:effectLst/>
                <a:latin typeface="Segoe UI Light" pitchFamily="34" charset="0"/>
                <a:ea typeface="+mn-ea"/>
                <a:cs typeface="+mn-cs"/>
              </a:rPr>
              <a:t>Finally,</a:t>
            </a:r>
            <a:r>
              <a:rPr lang="en-US" sz="1600" b="0" kern="1200" baseline="0">
                <a:gradFill>
                  <a:gsLst>
                    <a:gs pos="2917">
                      <a:schemeClr val="tx1"/>
                    </a:gs>
                    <a:gs pos="30000">
                      <a:schemeClr val="tx1"/>
                    </a:gs>
                  </a:gsLst>
                  <a:lin ang="5400000" scaled="0"/>
                </a:gradFill>
                <a:effectLst/>
                <a:latin typeface="Segoe UI Light" pitchFamily="34" charset="0"/>
                <a:ea typeface="+mn-ea"/>
                <a:cs typeface="+mn-cs"/>
              </a:rPr>
              <a:t> with the serving layer, which </a:t>
            </a:r>
            <a:r>
              <a:rPr lang="en-US" sz="1000" kern="1200">
                <a:solidFill>
                  <a:schemeClr val="tx1"/>
                </a:solidFill>
                <a:effectLst/>
                <a:latin typeface="Segoe UI Light" pitchFamily="34" charset="0"/>
                <a:ea typeface="+mn-ea"/>
                <a:cs typeface="+mn-cs"/>
              </a:rPr>
              <a:t>provides the merged outcome of data streams coming from the Batch layer and the speed layer,</a:t>
            </a:r>
            <a:r>
              <a:rPr lang="en-US" sz="1000" kern="1200" baseline="0">
                <a:solidFill>
                  <a:schemeClr val="tx1"/>
                </a:solidFill>
                <a:effectLst/>
                <a:latin typeface="Segoe UI Light" pitchFamily="34" charset="0"/>
                <a:ea typeface="+mn-ea"/>
                <a:cs typeface="+mn-cs"/>
              </a:rPr>
              <a:t> you can use </a:t>
            </a:r>
            <a:r>
              <a:rPr lang="en-US" sz="1000" kern="1200">
                <a:solidFill>
                  <a:schemeClr val="tx1"/>
                </a:solidFill>
                <a:effectLst/>
                <a:latin typeface="Segoe UI Light" pitchFamily="34" charset="0"/>
                <a:ea typeface="+mn-ea"/>
                <a:cs typeface="+mn-cs"/>
              </a:rPr>
              <a:t>tools like PowerPivot, Power View, Power Query, Power Map, Reporting Services,</a:t>
            </a:r>
            <a:r>
              <a:rPr lang="en-US" sz="1000" kern="1200" baseline="0">
                <a:solidFill>
                  <a:schemeClr val="tx1"/>
                </a:solidFill>
                <a:effectLst/>
                <a:latin typeface="Segoe UI Light" pitchFamily="34" charset="0"/>
                <a:ea typeface="+mn-ea"/>
                <a:cs typeface="+mn-cs"/>
              </a:rPr>
              <a:t> </a:t>
            </a:r>
            <a:r>
              <a:rPr lang="en-US" sz="1000">
                <a:gradFill>
                  <a:gsLst>
                    <a:gs pos="2917">
                      <a:schemeClr val="tx1"/>
                    </a:gs>
                    <a:gs pos="30000">
                      <a:schemeClr val="tx1"/>
                    </a:gs>
                  </a:gsLst>
                  <a:lin ang="5400000" scaled="0"/>
                </a:gradFill>
              </a:rPr>
              <a:t>LINQ to Hive and Analysis Services technologies.</a:t>
            </a:r>
            <a:r>
              <a:rPr lang="en-US" sz="1000" kern="1200" baseline="0">
                <a:solidFill>
                  <a:schemeClr val="tx1"/>
                </a:solidFill>
                <a:effectLst/>
                <a:latin typeface="Segoe UI Light" pitchFamily="34" charset="0"/>
                <a:ea typeface="+mn-ea"/>
                <a:cs typeface="+mn-cs"/>
              </a:rPr>
              <a:t> </a:t>
            </a:r>
          </a:p>
          <a:p>
            <a:pPr>
              <a:lnSpc>
                <a:spcPct val="90000"/>
              </a:lnSpc>
              <a:spcAft>
                <a:spcPts val="1200"/>
              </a:spcAft>
            </a:pPr>
            <a:endParaRPr lang="en-US" sz="1000" kern="1200" baseline="0">
              <a:solidFill>
                <a:schemeClr val="tx1"/>
              </a:solidFill>
              <a:effectLst/>
              <a:latin typeface="Segoe UI Light" pitchFamily="34" charset="0"/>
              <a:ea typeface="+mn-ea"/>
              <a:cs typeface="+mn-cs"/>
            </a:endParaRPr>
          </a:p>
          <a:p>
            <a:r>
              <a:rPr lang="en-US" sz="1000" b="1" kern="1200">
                <a:solidFill>
                  <a:schemeClr val="tx1"/>
                </a:solidFill>
                <a:effectLst/>
                <a:latin typeface="Segoe UI Light" pitchFamily="34" charset="0"/>
                <a:ea typeface="+mn-ea"/>
                <a:cs typeface="+mn-cs"/>
              </a:rPr>
              <a:t>Key Points:</a:t>
            </a:r>
            <a:endParaRPr lang="en-US" sz="1000" b="1" kern="1200" baseline="0">
              <a:solidFill>
                <a:schemeClr val="tx1"/>
              </a:solidFill>
              <a:effectLst/>
              <a:latin typeface="Segoe UI Light" pitchFamily="34" charset="0"/>
              <a:ea typeface="+mn-ea"/>
              <a:cs typeface="+mn-cs"/>
            </a:endParaRPr>
          </a:p>
          <a:p>
            <a:r>
              <a:rPr lang="en-US" sz="1000" b="0"/>
              <a:t>Microsoft</a:t>
            </a:r>
            <a:r>
              <a:rPr lang="en-US" sz="1000" b="0" baseline="0"/>
              <a:t> provides a complete BI solution, which can be entirely aligned with all the three layers of the Lambda Architecture. </a:t>
            </a:r>
            <a:endParaRPr lang="en-US" sz="1000" b="0"/>
          </a:p>
          <a:p>
            <a:endParaRPr lang="en-US" sz="1000" b="0"/>
          </a:p>
          <a:p>
            <a:pPr marL="0" marR="0" indent="0" algn="l" defTabSz="932404" rtl="0" eaLnBrk="1" fontAlgn="auto" latinLnBrk="0" hangingPunct="1">
              <a:lnSpc>
                <a:spcPct val="90000"/>
              </a:lnSpc>
              <a:spcBef>
                <a:spcPts val="0"/>
              </a:spcBef>
              <a:spcAft>
                <a:spcPts val="340"/>
              </a:spcAft>
              <a:buClrTx/>
              <a:buSzTx/>
              <a:buFontTx/>
              <a:buNone/>
              <a:tabLst/>
              <a:defRPr/>
            </a:pPr>
            <a:r>
              <a:rPr lang="en-US" sz="1000" b="1"/>
              <a:t>References: </a:t>
            </a:r>
            <a:r>
              <a:rPr lang="en-US" sz="1000" b="0" i="0" kern="1200">
                <a:solidFill>
                  <a:schemeClr val="tx1"/>
                </a:solidFill>
                <a:effectLst/>
                <a:latin typeface="Segoe UI Light" pitchFamily="34" charset="0"/>
                <a:ea typeface="+mn-ea"/>
                <a:cs typeface="+mn-cs"/>
              </a:rPr>
              <a:t>Big Data Lambda Architecture: </a:t>
            </a:r>
            <a:r>
              <a:rPr lang="en-US" sz="1000" b="0">
                <a:hlinkClick r:id="rId3"/>
              </a:rPr>
              <a:t> http://www.databasetube.com/database/big-data-lambda-architecture/</a:t>
            </a:r>
            <a:endParaRPr lang="en-US" sz="1000" b="0"/>
          </a:p>
          <a:p>
            <a:endParaRPr lang="en-US" sz="1000" b="0"/>
          </a:p>
          <a:p>
            <a:pPr>
              <a:lnSpc>
                <a:spcPct val="90000"/>
              </a:lnSpc>
              <a:spcAft>
                <a:spcPts val="1200"/>
              </a:spcAft>
            </a:pPr>
            <a:endParaRPr lang="en-US" sz="1000" kern="1200">
              <a:solidFill>
                <a:schemeClr val="tx1"/>
              </a:solidFill>
              <a:effectLst/>
              <a:latin typeface="Segoe UI Light" pitchFamily="34" charset="0"/>
              <a:ea typeface="+mn-ea"/>
              <a:cs typeface="+mn-cs"/>
            </a:endParaRPr>
          </a:p>
          <a:p>
            <a:pPr>
              <a:lnSpc>
                <a:spcPct val="90000"/>
              </a:lnSpc>
              <a:spcAft>
                <a:spcPts val="1200"/>
              </a:spcAft>
            </a:pPr>
            <a:endParaRPr lang="en-US" sz="10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gradFill>
                  <a:gsLst>
                    <a:gs pos="0">
                      <a:prstClr val="black">
                        <a:lumMod val="50000"/>
                      </a:prstClr>
                    </a:gs>
                    <a:gs pos="100000">
                      <a:prstClr val="black">
                        <a:lumMod val="50000"/>
                      </a:prstClr>
                    </a:gs>
                  </a:gsLst>
                  <a:lin ang="5400000" scaled="0"/>
                </a:gra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3140D5-E2FA-4AEC-8459-A4D42649F059}" type="datetime1">
              <a:rPr lang="en-US" smtClean="0">
                <a:solidFill>
                  <a:prstClr val="black"/>
                </a:solidFill>
              </a:rPr>
              <a:pPr/>
              <a:t>8/4/2017</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4248171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IN"/>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01F2B26-CF07-4E2A-A6D7-96B233C8EDA3}" type="slidenum">
              <a:rPr kumimoji="0" lang="en-US" sz="1800" b="0" i="0" u="none" strike="noStrike" kern="0" cap="none" spc="0" normalizeH="0" baseline="0" noProof="0">
                <a:ln>
                  <a:noFill/>
                </a:ln>
                <a:solidFill>
                  <a:srgbClr val="000000"/>
                </a:solidFill>
                <a:effectLst/>
                <a:uLnTx/>
                <a:uFillTx/>
                <a:latin typeface="Segoe UI"/>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rgbClr val="000000"/>
              </a:solidFill>
              <a:effectLst/>
              <a:uLnTx/>
              <a:uFillTx/>
              <a:latin typeface="Segoe UI"/>
            </a:endParaRPr>
          </a:p>
        </p:txBody>
      </p:sp>
    </p:spTree>
    <p:extLst>
      <p:ext uri="{BB962C8B-B14F-4D97-AF65-F5344CB8AC3E}">
        <p14:creationId xmlns:p14="http://schemas.microsoft.com/office/powerpoint/2010/main" val="4181868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12</a:t>
            </a:fld>
            <a:endParaRPr lang="en-US"/>
          </a:p>
        </p:txBody>
      </p:sp>
    </p:spTree>
    <p:extLst>
      <p:ext uri="{BB962C8B-B14F-4D97-AF65-F5344CB8AC3E}">
        <p14:creationId xmlns:p14="http://schemas.microsoft.com/office/powerpoint/2010/main" val="38666241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0" y="164177"/>
            <a:ext cx="4666277" cy="246221"/>
          </a:xfrm>
          <a:prstGeom prst="rect">
            <a:avLst/>
          </a:prstGeom>
          <a:noFill/>
        </p:spPr>
        <p:txBody>
          <a:bodyPr wrap="square" lIns="0" tIns="0" rIns="0" bIns="0" rtlCol="0" anchor="ctr">
            <a:spAutoFit/>
          </a:bodyPr>
          <a:lstStyle/>
          <a:p>
            <a:pPr algn="l"/>
            <a:r>
              <a:rPr lang="en-US" sz="1600">
                <a:solidFill>
                  <a:schemeClr val="tx1">
                    <a:lumMod val="75000"/>
                    <a:lumOff val="25000"/>
                    <a:alpha val="99000"/>
                  </a:schemeClr>
                </a:solidFill>
                <a:latin typeface="Segoe UI" panose="020B0502040204020203" pitchFamily="34" charset="0"/>
                <a:cs typeface="Segoe UI" panose="020B0502040204020203" pitchFamily="34" charset="0"/>
              </a:rPr>
              <a:t>WW Azure Americas Community Exam</a:t>
            </a:r>
            <a:r>
              <a:rPr lang="en-US" sz="1600" baseline="0">
                <a:solidFill>
                  <a:schemeClr val="tx1">
                    <a:lumMod val="75000"/>
                    <a:lumOff val="25000"/>
                    <a:alpha val="99000"/>
                  </a:schemeClr>
                </a:solidFill>
                <a:latin typeface="Segoe UI" panose="020B0502040204020203" pitchFamily="34" charset="0"/>
                <a:cs typeface="Segoe UI" panose="020B0502040204020203" pitchFamily="34" charset="0"/>
              </a:rPr>
              <a:t> Prep Series</a:t>
            </a:r>
            <a:endParaRPr lang="en-US" sz="160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985341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Them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22382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360341212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42073843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35094199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sp>
        <p:nvSpPr>
          <p:cNvPr id="10" name="Rectangle 9"/>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273183534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59421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07657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483337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836858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4603016" cy="246221"/>
          </a:xfrm>
          <a:prstGeom prst="rect">
            <a:avLst/>
          </a:prstGeom>
          <a:noFill/>
        </p:spPr>
        <p:txBody>
          <a:bodyPr wrap="square" lIns="0" tIns="0" rIns="0" bIns="0" rtlCol="0" anchor="ctr">
            <a:spAutoFit/>
          </a:bodyPr>
          <a:lstStyle/>
          <a:p>
            <a:pPr algn="l"/>
            <a:r>
              <a:rPr lang="en-US" sz="1600">
                <a:solidFill>
                  <a:schemeClr val="tx1">
                    <a:lumMod val="75000"/>
                    <a:lumOff val="25000"/>
                    <a:alpha val="99000"/>
                  </a:schemeClr>
                </a:solidFill>
                <a:latin typeface="Segoe UI" panose="020B0502040204020203" pitchFamily="34" charset="0"/>
                <a:cs typeface="Segoe UI" panose="020B0502040204020203" pitchFamily="34" charset="0"/>
              </a:rPr>
              <a:t>WW Azure Americas Community Exam</a:t>
            </a:r>
            <a:r>
              <a:rPr lang="en-US" sz="1600" baseline="0">
                <a:solidFill>
                  <a:schemeClr val="tx1">
                    <a:lumMod val="75000"/>
                    <a:lumOff val="25000"/>
                    <a:alpha val="99000"/>
                  </a:schemeClr>
                </a:solidFill>
                <a:latin typeface="Segoe UI" panose="020B0502040204020203" pitchFamily="34" charset="0"/>
                <a:cs typeface="Segoe UI" panose="020B0502040204020203" pitchFamily="34" charset="0"/>
              </a:rPr>
              <a:t> Prep Series</a:t>
            </a:r>
            <a:endParaRPr lang="en-US" sz="160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13375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323334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312334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865771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019045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29068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858143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30577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822588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38040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94157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469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3102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808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00092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1871282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87497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 Title">
    <p:spTree>
      <p:nvGrpSpPr>
        <p:cNvPr id="1" name=""/>
        <p:cNvGrpSpPr/>
        <p:nvPr/>
      </p:nvGrpSpPr>
      <p:grpSpPr>
        <a:xfrm>
          <a:off x="0" y="0"/>
          <a:ext cx="0" cy="0"/>
          <a:chOff x="0" y="0"/>
          <a:chExt cx="0" cy="0"/>
        </a:xfrm>
      </p:grpSpPr>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r>
              <a:rPr lang="en-US"/>
              <a:t>MICROSOFT CONFIDENTIAL</a:t>
            </a:r>
            <a:endParaRPr/>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835846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2">
    <p:bg bwMode="gray">
      <p:bgRef idx="1001">
        <a:schemeClr val="bg1"/>
      </p:bgRef>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69239" y="1464554"/>
            <a:ext cx="11655528"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Title 1"/>
          <p:cNvSpPr>
            <a:spLocks noGrp="1"/>
          </p:cNvSpPr>
          <p:nvPr>
            <p:ph type="title"/>
          </p:nvPr>
        </p:nvSpPr>
        <p:spPr>
          <a:xfrm>
            <a:off x="268928" y="291102"/>
            <a:ext cx="11655840"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6863622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a:t>Click to edit Master subtitle style</a:t>
            </a:r>
          </a:p>
        </p:txBody>
      </p:sp>
      <p:sp>
        <p:nvSpPr>
          <p:cNvPr id="10" name="TextBox 9"/>
          <p:cNvSpPr txBox="1"/>
          <p:nvPr userDrawn="1"/>
        </p:nvSpPr>
        <p:spPr>
          <a:xfrm>
            <a:off x="193270" y="164177"/>
            <a:ext cx="4574261" cy="246221"/>
          </a:xfrm>
          <a:prstGeom prst="rect">
            <a:avLst/>
          </a:prstGeom>
          <a:noFill/>
        </p:spPr>
        <p:txBody>
          <a:bodyPr wrap="square" lIns="0" tIns="0" rIns="0" bIns="0" rtlCol="0" anchor="ctr">
            <a:spAutoFit/>
          </a:bodyPr>
          <a:lstStyle/>
          <a:p>
            <a:pPr algn="l"/>
            <a:r>
              <a:rPr lang="en-US" sz="1600">
                <a:solidFill>
                  <a:schemeClr val="tx1">
                    <a:lumMod val="75000"/>
                    <a:lumOff val="25000"/>
                    <a:alpha val="99000"/>
                  </a:schemeClr>
                </a:solidFill>
                <a:latin typeface="Segoe UI" panose="020B0502040204020203" pitchFamily="34" charset="0"/>
                <a:cs typeface="Segoe UI" panose="020B0502040204020203" pitchFamily="34" charset="0"/>
              </a:rPr>
              <a:t>WW Azure Americas Community Exam</a:t>
            </a:r>
            <a:r>
              <a:rPr lang="en-US" sz="1600" baseline="0">
                <a:solidFill>
                  <a:schemeClr val="tx1">
                    <a:lumMod val="75000"/>
                    <a:lumOff val="25000"/>
                    <a:alpha val="99000"/>
                  </a:schemeClr>
                </a:solidFill>
                <a:latin typeface="Segoe UI" panose="020B0502040204020203" pitchFamily="34" charset="0"/>
                <a:cs typeface="Segoe UI" panose="020B0502040204020203" pitchFamily="34" charset="0"/>
              </a:rPr>
              <a:t> Prep Series</a:t>
            </a:r>
            <a:endParaRPr lang="en-US" sz="160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7935011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image" Target="../media/image4.png"/><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70" r:id="rId8"/>
    <p:sldLayoutId id="2147483669" r:id="rId9"/>
    <p:sldLayoutId id="2147483674" r:id="rId10"/>
    <p:sldLayoutId id="2147483675" r:id="rId11"/>
    <p:sldLayoutId id="2147483676" r:id="rId12"/>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4702099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6" Type="http://schemas.openxmlformats.org/officeDocument/2006/relationships/tags" Target="../tags/tag25.xml"/><Relationship Id="rId21" Type="http://schemas.openxmlformats.org/officeDocument/2006/relationships/tags" Target="../tags/tag20.xml"/><Relationship Id="rId42" Type="http://schemas.openxmlformats.org/officeDocument/2006/relationships/tags" Target="../tags/tag41.xml"/><Relationship Id="rId47" Type="http://schemas.openxmlformats.org/officeDocument/2006/relationships/tags" Target="../tags/tag46.xml"/><Relationship Id="rId63" Type="http://schemas.microsoft.com/office/2007/relationships/hdphoto" Target="../media/hdphoto2.wdp"/><Relationship Id="rId68" Type="http://schemas.openxmlformats.org/officeDocument/2006/relationships/image" Target="../media/image17.gif"/><Relationship Id="rId2" Type="http://schemas.openxmlformats.org/officeDocument/2006/relationships/tags" Target="../tags/tag1.xml"/><Relationship Id="rId16" Type="http://schemas.openxmlformats.org/officeDocument/2006/relationships/tags" Target="../tags/tag15.xml"/><Relationship Id="rId29" Type="http://schemas.openxmlformats.org/officeDocument/2006/relationships/tags" Target="../tags/tag28.xml"/><Relationship Id="rId11" Type="http://schemas.openxmlformats.org/officeDocument/2006/relationships/tags" Target="../tags/tag10.xml"/><Relationship Id="rId24" Type="http://schemas.openxmlformats.org/officeDocument/2006/relationships/tags" Target="../tags/tag23.xml"/><Relationship Id="rId32" Type="http://schemas.openxmlformats.org/officeDocument/2006/relationships/tags" Target="../tags/tag31.xml"/><Relationship Id="rId37" Type="http://schemas.openxmlformats.org/officeDocument/2006/relationships/tags" Target="../tags/tag36.xml"/><Relationship Id="rId40" Type="http://schemas.openxmlformats.org/officeDocument/2006/relationships/tags" Target="../tags/tag39.xml"/><Relationship Id="rId45" Type="http://schemas.openxmlformats.org/officeDocument/2006/relationships/tags" Target="../tags/tag44.xml"/><Relationship Id="rId53" Type="http://schemas.openxmlformats.org/officeDocument/2006/relationships/tags" Target="../tags/tag52.xml"/><Relationship Id="rId58" Type="http://schemas.openxmlformats.org/officeDocument/2006/relationships/oleObject" Target="../embeddings/oleObject1.bin"/><Relationship Id="rId66" Type="http://schemas.openxmlformats.org/officeDocument/2006/relationships/image" Target="../media/image15.jpeg"/><Relationship Id="rId5" Type="http://schemas.openxmlformats.org/officeDocument/2006/relationships/tags" Target="../tags/tag4.xml"/><Relationship Id="rId61" Type="http://schemas.microsoft.com/office/2007/relationships/hdphoto" Target="../media/hdphoto1.wdp"/><Relationship Id="rId19" Type="http://schemas.openxmlformats.org/officeDocument/2006/relationships/tags" Target="../tags/tag18.xml"/><Relationship Id="rId14" Type="http://schemas.openxmlformats.org/officeDocument/2006/relationships/tags" Target="../tags/tag13.xml"/><Relationship Id="rId22" Type="http://schemas.openxmlformats.org/officeDocument/2006/relationships/tags" Target="../tags/tag21.xml"/><Relationship Id="rId27" Type="http://schemas.openxmlformats.org/officeDocument/2006/relationships/tags" Target="../tags/tag26.xml"/><Relationship Id="rId30" Type="http://schemas.openxmlformats.org/officeDocument/2006/relationships/tags" Target="../tags/tag29.xml"/><Relationship Id="rId35" Type="http://schemas.openxmlformats.org/officeDocument/2006/relationships/tags" Target="../tags/tag34.xml"/><Relationship Id="rId43" Type="http://schemas.openxmlformats.org/officeDocument/2006/relationships/tags" Target="../tags/tag42.xml"/><Relationship Id="rId48" Type="http://schemas.openxmlformats.org/officeDocument/2006/relationships/tags" Target="../tags/tag47.xml"/><Relationship Id="rId56" Type="http://schemas.openxmlformats.org/officeDocument/2006/relationships/slideLayout" Target="../slideLayouts/slideLayout37.xml"/><Relationship Id="rId64" Type="http://schemas.openxmlformats.org/officeDocument/2006/relationships/image" Target="../media/image13.png"/><Relationship Id="rId69" Type="http://schemas.openxmlformats.org/officeDocument/2006/relationships/image" Target="../media/image18.emf"/><Relationship Id="rId8" Type="http://schemas.openxmlformats.org/officeDocument/2006/relationships/tags" Target="../tags/tag7.xml"/><Relationship Id="rId51" Type="http://schemas.openxmlformats.org/officeDocument/2006/relationships/tags" Target="../tags/tag50.xml"/><Relationship Id="rId72" Type="http://schemas.openxmlformats.org/officeDocument/2006/relationships/image" Target="../media/image21.png"/><Relationship Id="rId3" Type="http://schemas.openxmlformats.org/officeDocument/2006/relationships/tags" Target="../tags/tag2.xml"/><Relationship Id="rId12" Type="http://schemas.openxmlformats.org/officeDocument/2006/relationships/tags" Target="../tags/tag11.xml"/><Relationship Id="rId17" Type="http://schemas.openxmlformats.org/officeDocument/2006/relationships/tags" Target="../tags/tag16.xml"/><Relationship Id="rId25" Type="http://schemas.openxmlformats.org/officeDocument/2006/relationships/tags" Target="../tags/tag24.xml"/><Relationship Id="rId33" Type="http://schemas.openxmlformats.org/officeDocument/2006/relationships/tags" Target="../tags/tag32.xml"/><Relationship Id="rId38" Type="http://schemas.openxmlformats.org/officeDocument/2006/relationships/tags" Target="../tags/tag37.xml"/><Relationship Id="rId46" Type="http://schemas.openxmlformats.org/officeDocument/2006/relationships/tags" Target="../tags/tag45.xml"/><Relationship Id="rId59" Type="http://schemas.openxmlformats.org/officeDocument/2006/relationships/image" Target="../media/image10.emf"/><Relationship Id="rId67" Type="http://schemas.openxmlformats.org/officeDocument/2006/relationships/image" Target="../media/image16.jpeg"/><Relationship Id="rId20" Type="http://schemas.openxmlformats.org/officeDocument/2006/relationships/tags" Target="../tags/tag19.xml"/><Relationship Id="rId41" Type="http://schemas.openxmlformats.org/officeDocument/2006/relationships/tags" Target="../tags/tag40.xml"/><Relationship Id="rId54" Type="http://schemas.openxmlformats.org/officeDocument/2006/relationships/tags" Target="../tags/tag53.xml"/><Relationship Id="rId62" Type="http://schemas.openxmlformats.org/officeDocument/2006/relationships/image" Target="../media/image12.png"/><Relationship Id="rId70" Type="http://schemas.openxmlformats.org/officeDocument/2006/relationships/image" Target="../media/image19.png"/><Relationship Id="rId1" Type="http://schemas.openxmlformats.org/officeDocument/2006/relationships/vmlDrawing" Target="../drawings/vmlDrawing1.vml"/><Relationship Id="rId6" Type="http://schemas.openxmlformats.org/officeDocument/2006/relationships/tags" Target="../tags/tag5.xml"/><Relationship Id="rId15" Type="http://schemas.openxmlformats.org/officeDocument/2006/relationships/tags" Target="../tags/tag14.xml"/><Relationship Id="rId23" Type="http://schemas.openxmlformats.org/officeDocument/2006/relationships/tags" Target="../tags/tag22.xml"/><Relationship Id="rId28" Type="http://schemas.openxmlformats.org/officeDocument/2006/relationships/tags" Target="../tags/tag27.xml"/><Relationship Id="rId36" Type="http://schemas.openxmlformats.org/officeDocument/2006/relationships/tags" Target="../tags/tag35.xml"/><Relationship Id="rId49" Type="http://schemas.openxmlformats.org/officeDocument/2006/relationships/tags" Target="../tags/tag48.xml"/><Relationship Id="rId57" Type="http://schemas.openxmlformats.org/officeDocument/2006/relationships/notesSlide" Target="../notesSlides/notesSlide8.xml"/><Relationship Id="rId10" Type="http://schemas.openxmlformats.org/officeDocument/2006/relationships/tags" Target="../tags/tag9.xml"/><Relationship Id="rId31" Type="http://schemas.openxmlformats.org/officeDocument/2006/relationships/tags" Target="../tags/tag30.xml"/><Relationship Id="rId44" Type="http://schemas.openxmlformats.org/officeDocument/2006/relationships/tags" Target="../tags/tag43.xml"/><Relationship Id="rId52" Type="http://schemas.openxmlformats.org/officeDocument/2006/relationships/tags" Target="../tags/tag51.xml"/><Relationship Id="rId60" Type="http://schemas.openxmlformats.org/officeDocument/2006/relationships/image" Target="../media/image11.png"/><Relationship Id="rId65" Type="http://schemas.openxmlformats.org/officeDocument/2006/relationships/image" Target="../media/image14.png"/><Relationship Id="rId73" Type="http://schemas.openxmlformats.org/officeDocument/2006/relationships/image" Target="../media/image22.emf"/><Relationship Id="rId4" Type="http://schemas.openxmlformats.org/officeDocument/2006/relationships/tags" Target="../tags/tag3.xml"/><Relationship Id="rId9" Type="http://schemas.openxmlformats.org/officeDocument/2006/relationships/tags" Target="../tags/tag8.xml"/><Relationship Id="rId13" Type="http://schemas.openxmlformats.org/officeDocument/2006/relationships/tags" Target="../tags/tag12.xml"/><Relationship Id="rId18" Type="http://schemas.openxmlformats.org/officeDocument/2006/relationships/tags" Target="../tags/tag17.xml"/><Relationship Id="rId39" Type="http://schemas.openxmlformats.org/officeDocument/2006/relationships/tags" Target="../tags/tag38.xml"/><Relationship Id="rId34" Type="http://schemas.openxmlformats.org/officeDocument/2006/relationships/tags" Target="../tags/tag33.xml"/><Relationship Id="rId50" Type="http://schemas.openxmlformats.org/officeDocument/2006/relationships/tags" Target="../tags/tag49.xml"/><Relationship Id="rId55" Type="http://schemas.openxmlformats.org/officeDocument/2006/relationships/tags" Target="../tags/tag54.xml"/><Relationship Id="rId7" Type="http://schemas.openxmlformats.org/officeDocument/2006/relationships/tags" Target="../tags/tag6.xml"/><Relationship Id="rId71"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kafka.apache.org/"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azure.microsoft.com/en-us/documentation/articles/stream-analytics-stream-analytics-query-patterns/"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1.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azure.microsoft.com/en-us/documentation/articles/hdinsight-apache-spark-use-bi-tools/"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hyperlink" Target="https://azure.microsoft.com/en-us/documentation/articles/hdinsight-apache-spark-jupyter-notebook-install-locally/" TargetMode="External"/><Relationship Id="rId4" Type="http://schemas.openxmlformats.org/officeDocument/2006/relationships/hyperlink" Target="https://azure.microsoft.com/en-us/documentation/articles/hdinsight-apache-spark-use-zeppelin-notebook/"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rmAutofit/>
          </a:bodyPr>
          <a:lstStyle/>
          <a:p>
            <a:pPr marL="914400" indent="-914400"/>
            <a:r>
              <a:rPr lang="en-US"/>
              <a:t>01 | Design big data real-time processing solutions</a:t>
            </a:r>
          </a:p>
        </p:txBody>
      </p:sp>
      <p:sp>
        <p:nvSpPr>
          <p:cNvPr id="4" name="Subtitle 3"/>
          <p:cNvSpPr>
            <a:spLocks noGrp="1"/>
          </p:cNvSpPr>
          <p:nvPr>
            <p:ph type="subTitle" idx="1"/>
          </p:nvPr>
        </p:nvSpPr>
        <p:spPr>
          <a:xfrm>
            <a:off x="193270" y="5132437"/>
            <a:ext cx="8858451" cy="1460779"/>
          </a:xfrm>
        </p:spPr>
        <p:txBody>
          <a:bodyPr/>
          <a:lstStyle/>
          <a:p>
            <a:r>
              <a:rPr lang="en-US"/>
              <a:t>Carla Staeben | Data Solution Architect, Microsoft Northeast District</a:t>
            </a:r>
          </a:p>
        </p:txBody>
      </p:sp>
    </p:spTree>
    <p:extLst>
      <p:ext uri="{BB962C8B-B14F-4D97-AF65-F5344CB8AC3E}">
        <p14:creationId xmlns:p14="http://schemas.microsoft.com/office/powerpoint/2010/main" val="193853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159"/>
          <p:cNvSpPr/>
          <p:nvPr/>
        </p:nvSpPr>
        <p:spPr>
          <a:xfrm>
            <a:off x="2854448" y="4205169"/>
            <a:ext cx="5166077" cy="240067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a:ln>
                  <a:noFill/>
                </a:ln>
                <a:solidFill>
                  <a:srgbClr val="C00000"/>
                </a:solidFill>
                <a:effectLst/>
                <a:uLnTx/>
                <a:uFillTx/>
                <a:latin typeface="Segoe UI Semibold" panose="020B0702040204020203" pitchFamily="34" charset="0"/>
                <a:cs typeface="Segoe UI Semibold" panose="020B0702040204020203" pitchFamily="34" charset="0"/>
              </a:rPr>
              <a:t>Speed Layer (Hot Path)</a:t>
            </a:r>
          </a:p>
          <a:p>
            <a:pPr marL="0" marR="0" lvl="0" indent="0" defTabSz="896386" eaLnBrk="1" fontAlgn="auto" latinLnBrk="0" hangingPunct="1">
              <a:lnSpc>
                <a:spcPct val="100000"/>
              </a:lnSpc>
              <a:spcBef>
                <a:spcPts val="0"/>
              </a:spcBef>
              <a:spcAft>
                <a:spcPts val="0"/>
              </a:spcAft>
              <a:buClrTx/>
              <a:buSzTx/>
              <a:buFontTx/>
              <a:buNone/>
              <a:tabLst/>
              <a:defRPr/>
            </a:pPr>
            <a:endParaRPr kumimoji="0" lang="en-US" sz="1176" b="1" i="0" u="none" strike="noStrike" kern="0" cap="none" spc="0" normalizeH="0" baseline="0" noProof="0">
              <a:ln>
                <a:noFill/>
              </a:ln>
              <a:solidFill>
                <a:schemeClr val="accent2">
                  <a:lumMod val="60000"/>
                  <a:lumOff val="40000"/>
                </a:schemeClr>
              </a:solidFill>
              <a:effectLst/>
              <a:uLnTx/>
              <a:uFillTx/>
              <a:latin typeface="Segoe UI Semibold" panose="020B0702040204020203" pitchFamily="34" charset="0"/>
              <a:cs typeface="Segoe UI Semibold" panose="020B0702040204020203" pitchFamily="34" charset="0"/>
            </a:endParaRPr>
          </a:p>
        </p:txBody>
      </p:sp>
      <p:sp>
        <p:nvSpPr>
          <p:cNvPr id="211" name="Rectangle 210"/>
          <p:cNvSpPr/>
          <p:nvPr/>
        </p:nvSpPr>
        <p:spPr>
          <a:xfrm>
            <a:off x="5793611" y="2667225"/>
            <a:ext cx="1481675" cy="13275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 rIns="17928"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07" name="Rectangle 306"/>
          <p:cNvSpPr/>
          <p:nvPr>
            <p:custDataLst>
              <p:tags r:id="rId2"/>
            </p:custDataLst>
          </p:nvPr>
        </p:nvSpPr>
        <p:spPr>
          <a:xfrm>
            <a:off x="351435" y="3109392"/>
            <a:ext cx="1095178" cy="878195"/>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rPr>
              <a:t>Apps</a:t>
            </a:r>
          </a:p>
        </p:txBody>
      </p:sp>
      <p:graphicFrame>
        <p:nvGraphicFramePr>
          <p:cNvPr id="31" name="Object 30"/>
          <p:cNvGraphicFramePr>
            <a:graphicFrameLocks noChangeAspect="1"/>
          </p:cNvGraphicFramePr>
          <p:nvPr>
            <p:custDataLst>
              <p:tags r:id="rId3"/>
            </p:custDataLst>
            <p:extLst/>
          </p:nvPr>
        </p:nvGraphicFramePr>
        <p:xfrm>
          <a:off x="4042" y="2076"/>
          <a:ext cx="1587" cy="1587"/>
        </p:xfrm>
        <a:graphic>
          <a:graphicData uri="http://schemas.openxmlformats.org/presentationml/2006/ole">
            <mc:AlternateContent xmlns:mc="http://schemas.openxmlformats.org/markup-compatibility/2006">
              <mc:Choice xmlns:v="urn:schemas-microsoft-com:vml" Requires="v">
                <p:oleObj spid="_x0000_s60417" name="think-cell Slide" r:id="rId58" imgW="377" imgH="377" progId="TCLayout.ActiveDocument.1">
                  <p:embed/>
                </p:oleObj>
              </mc:Choice>
              <mc:Fallback>
                <p:oleObj name="think-cell Slide" r:id="rId58" imgW="377" imgH="377" progId="TCLayout.ActiveDocument.1">
                  <p:embed/>
                  <p:pic>
                    <p:nvPicPr>
                      <p:cNvPr id="31" name="Object 30"/>
                      <p:cNvPicPr/>
                      <p:nvPr/>
                    </p:nvPicPr>
                    <p:blipFill>
                      <a:blip r:embed="rId59"/>
                      <a:stretch>
                        <a:fillRect/>
                      </a:stretch>
                    </p:blipFill>
                    <p:spPr>
                      <a:xfrm>
                        <a:off x="4042" y="2076"/>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IN" b="1">
                <a:solidFill>
                  <a:srgbClr val="002050"/>
                </a:solidFill>
              </a:rPr>
              <a:t>Lambda on Azure</a:t>
            </a:r>
            <a:r>
              <a:rPr lang="en-IN">
                <a:solidFill>
                  <a:schemeClr val="bg1"/>
                </a:solidFill>
              </a:rPr>
              <a:t> Data Options</a:t>
            </a:r>
          </a:p>
        </p:txBody>
      </p:sp>
      <p:graphicFrame>
        <p:nvGraphicFramePr>
          <p:cNvPr id="69" name="Table 68"/>
          <p:cNvGraphicFramePr>
            <a:graphicFrameLocks noGrp="1"/>
          </p:cNvGraphicFramePr>
          <p:nvPr>
            <p:extLst>
              <p:ext uri="{D42A27DB-BD31-4B8C-83A1-F6EECF244321}">
                <p14:modId xmlns:p14="http://schemas.microsoft.com/office/powerpoint/2010/main" val="3960498705"/>
              </p:ext>
            </p:extLst>
          </p:nvPr>
        </p:nvGraphicFramePr>
        <p:xfrm>
          <a:off x="264250" y="6433379"/>
          <a:ext cx="1722421" cy="355702"/>
        </p:xfrm>
        <a:graphic>
          <a:graphicData uri="http://schemas.openxmlformats.org/drawingml/2006/table">
            <a:tbl>
              <a:tblPr>
                <a:tableStyleId>{5C22544A-7EE6-4342-B048-85BDC9FD1C3A}</a:tableStyleId>
              </a:tblPr>
              <a:tblGrid>
                <a:gridCol w="137183">
                  <a:extLst>
                    <a:ext uri="{9D8B030D-6E8A-4147-A177-3AD203B41FA5}">
                      <a16:colId xmlns:a16="http://schemas.microsoft.com/office/drawing/2014/main" val="20000"/>
                    </a:ext>
                  </a:extLst>
                </a:gridCol>
                <a:gridCol w="927944">
                  <a:extLst>
                    <a:ext uri="{9D8B030D-6E8A-4147-A177-3AD203B41FA5}">
                      <a16:colId xmlns:a16="http://schemas.microsoft.com/office/drawing/2014/main" val="20001"/>
                    </a:ext>
                  </a:extLst>
                </a:gridCol>
                <a:gridCol w="171842">
                  <a:extLst>
                    <a:ext uri="{9D8B030D-6E8A-4147-A177-3AD203B41FA5}">
                      <a16:colId xmlns:a16="http://schemas.microsoft.com/office/drawing/2014/main" val="20002"/>
                    </a:ext>
                  </a:extLst>
                </a:gridCol>
                <a:gridCol w="485452">
                  <a:extLst>
                    <a:ext uri="{9D8B030D-6E8A-4147-A177-3AD203B41FA5}">
                      <a16:colId xmlns:a16="http://schemas.microsoft.com/office/drawing/2014/main" val="20003"/>
                    </a:ext>
                  </a:extLst>
                </a:gridCol>
              </a:tblGrid>
              <a:tr h="112328">
                <a:tc gridSpan="4">
                  <a:txBody>
                    <a:bodyPr/>
                    <a:lstStyle/>
                    <a:p>
                      <a:r>
                        <a:rPr lang="en-US" sz="500">
                          <a:solidFill>
                            <a:schemeClr val="tx1"/>
                          </a:solidFill>
                        </a:rPr>
                        <a:t>Legend</a:t>
                      </a:r>
                    </a:p>
                  </a:txBody>
                  <a:tcPr marL="0" marR="0" marT="0" marB="0">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1687">
                <a:tc>
                  <a:txBody>
                    <a:bodyPr/>
                    <a:lstStyle/>
                    <a:p>
                      <a:endParaRPr lang="en-US" sz="500">
                        <a:solidFill>
                          <a:schemeClr val="tx1"/>
                        </a:solidFill>
                      </a:endParaRPr>
                    </a:p>
                  </a:txBody>
                  <a:tcPr marL="0" marR="0" marT="0" marB="0">
                    <a:solidFill>
                      <a:schemeClr val="accent2"/>
                    </a:solidFill>
                  </a:tcPr>
                </a:tc>
                <a:tc>
                  <a:txBody>
                    <a:bodyPr/>
                    <a:lstStyle/>
                    <a:p>
                      <a:r>
                        <a:rPr lang="en-US" sz="600">
                          <a:solidFill>
                            <a:schemeClr val="tx1"/>
                          </a:solidFill>
                        </a:rPr>
                        <a:t>Azure</a:t>
                      </a:r>
                    </a:p>
                  </a:txBody>
                  <a:tcPr marL="44821" marR="0" marT="0" marB="0" anchor="ctr">
                    <a:noFill/>
                  </a:tcPr>
                </a:tc>
                <a:tc>
                  <a:txBody>
                    <a:bodyPr/>
                    <a:lstStyle/>
                    <a:p>
                      <a:endParaRPr lang="en-US" sz="600">
                        <a:solidFill>
                          <a:schemeClr val="tx1"/>
                        </a:solidFill>
                      </a:endParaRPr>
                    </a:p>
                  </a:txBody>
                  <a:tcPr marL="0" marR="0" marT="0" marB="0" anchor="ctr">
                    <a:noFill/>
                  </a:tcPr>
                </a:tc>
                <a:tc>
                  <a:txBody>
                    <a:bodyPr/>
                    <a:lstStyle/>
                    <a:p>
                      <a:r>
                        <a:rPr lang="en-US" sz="600">
                          <a:solidFill>
                            <a:schemeClr val="tx1"/>
                          </a:solidFill>
                        </a:rPr>
                        <a:t>Cold Path</a:t>
                      </a:r>
                    </a:p>
                  </a:txBody>
                  <a:tcPr marL="44821" marR="0" marT="0" marB="0" anchor="ctr">
                    <a:noFill/>
                  </a:tcPr>
                </a:tc>
                <a:extLst>
                  <a:ext uri="{0D108BD9-81ED-4DB2-BD59-A6C34878D82A}">
                    <a16:rowId xmlns:a16="http://schemas.microsoft.com/office/drawing/2014/main" val="10001"/>
                  </a:ext>
                </a:extLst>
              </a:tr>
              <a:tr h="121687">
                <a:tc>
                  <a:txBody>
                    <a:bodyPr/>
                    <a:lstStyle/>
                    <a:p>
                      <a:endParaRPr lang="en-US" sz="500">
                        <a:solidFill>
                          <a:schemeClr val="tx1"/>
                        </a:solidFill>
                      </a:endParaRPr>
                    </a:p>
                  </a:txBody>
                  <a:tcPr marL="0" marR="0" marT="0" marB="0">
                    <a:solidFill>
                      <a:srgbClr val="7F7F7F"/>
                    </a:solidFill>
                  </a:tcPr>
                </a:tc>
                <a:tc>
                  <a:txBody>
                    <a:bodyPr/>
                    <a:lstStyle/>
                    <a:p>
                      <a:r>
                        <a:rPr lang="en-US" sz="600">
                          <a:solidFill>
                            <a:schemeClr val="tx1"/>
                          </a:solidFill>
                        </a:rPr>
                        <a:t>OSS on Azure</a:t>
                      </a:r>
                    </a:p>
                  </a:txBody>
                  <a:tcPr marL="44821" marR="0" marT="0" marB="0" anchor="ctr">
                    <a:noFill/>
                  </a:tcPr>
                </a:tc>
                <a:tc>
                  <a:txBody>
                    <a:bodyPr/>
                    <a:lstStyle/>
                    <a:p>
                      <a:endParaRPr lang="en-US" sz="600">
                        <a:solidFill>
                          <a:schemeClr val="tx1"/>
                        </a:solidFill>
                      </a:endParaRPr>
                    </a:p>
                  </a:txBody>
                  <a:tcPr marL="0" marR="0" marT="0" marB="0" anchor="ctr">
                    <a:noFill/>
                  </a:tcPr>
                </a:tc>
                <a:tc>
                  <a:txBody>
                    <a:bodyPr/>
                    <a:lstStyle/>
                    <a:p>
                      <a:r>
                        <a:rPr lang="en-US" sz="600">
                          <a:solidFill>
                            <a:schemeClr val="tx1"/>
                          </a:solidFill>
                        </a:rPr>
                        <a:t>Hot Path</a:t>
                      </a:r>
                    </a:p>
                  </a:txBody>
                  <a:tcPr marL="44821" marR="0" marT="0" marB="0" anchor="ctr">
                    <a:noFill/>
                  </a:tcPr>
                </a:tc>
                <a:extLst>
                  <a:ext uri="{0D108BD9-81ED-4DB2-BD59-A6C34878D82A}">
                    <a16:rowId xmlns:a16="http://schemas.microsoft.com/office/drawing/2014/main" val="10002"/>
                  </a:ext>
                </a:extLst>
              </a:tr>
            </a:tbl>
          </a:graphicData>
        </a:graphic>
      </p:graphicFrame>
      <p:sp>
        <p:nvSpPr>
          <p:cNvPr id="161" name="Rectangle 160"/>
          <p:cNvSpPr/>
          <p:nvPr/>
        </p:nvSpPr>
        <p:spPr>
          <a:xfrm>
            <a:off x="2854450" y="1597581"/>
            <a:ext cx="5166076" cy="256810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solidFill>
                  <a:schemeClr val="accent2">
                    <a:lumMod val="60000"/>
                    <a:lumOff val="40000"/>
                  </a:schemeClr>
                </a:solidFill>
                <a:effectLst/>
                <a:uLnTx/>
                <a:uFillTx/>
                <a:latin typeface="Segoe UI Semibold" panose="020B0702040204020203" pitchFamily="34" charset="0"/>
                <a:cs typeface="Segoe UI Semibold" panose="020B0702040204020203" pitchFamily="34" charset="0"/>
              </a:rPr>
              <a:t>Batch Layer (Cold Path)</a:t>
            </a:r>
          </a:p>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64" name="Rectangle 163"/>
          <p:cNvSpPr/>
          <p:nvPr>
            <p:custDataLst>
              <p:tags r:id="rId4"/>
            </p:custDataLst>
          </p:nvPr>
        </p:nvSpPr>
        <p:spPr>
          <a:xfrm>
            <a:off x="294696" y="1622241"/>
            <a:ext cx="1131160" cy="21686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50424" tIns="25212" rIns="50424" bIns="25212" numCol="1" spcCol="0" rtlCol="0" fromWordArt="0" anchor="t" anchorCtr="0" forceAA="0" compatLnSpc="1">
            <a:prstTxWarp prst="textNoShape">
              <a:avLst/>
            </a:prstTxWarp>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Data Generation</a:t>
            </a:r>
          </a:p>
        </p:txBody>
      </p:sp>
      <p:sp>
        <p:nvSpPr>
          <p:cNvPr id="167" name="Rectangle 166"/>
          <p:cNvSpPr/>
          <p:nvPr>
            <p:custDataLst>
              <p:tags r:id="rId5"/>
            </p:custDataLst>
          </p:nvPr>
        </p:nvSpPr>
        <p:spPr>
          <a:xfrm>
            <a:off x="583379" y="1200032"/>
            <a:ext cx="1717913" cy="21679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Information Management</a:t>
            </a:r>
          </a:p>
        </p:txBody>
      </p:sp>
      <p:sp>
        <p:nvSpPr>
          <p:cNvPr id="168" name="Rectangle 167"/>
          <p:cNvSpPr/>
          <p:nvPr>
            <p:custDataLst>
              <p:tags r:id="rId6"/>
            </p:custDataLst>
          </p:nvPr>
        </p:nvSpPr>
        <p:spPr>
          <a:xfrm>
            <a:off x="1754332" y="1766228"/>
            <a:ext cx="796773" cy="820337"/>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100" b="0" i="0" u="none" strike="noStrike" kern="0" cap="none" spc="-49" normalizeH="0" baseline="0" noProof="0">
                <a:ln>
                  <a:noFill/>
                </a:ln>
                <a:solidFill>
                  <a:prstClr val="white"/>
                </a:solidFill>
                <a:effectLst/>
                <a:uLnTx/>
                <a:uFillTx/>
                <a:ea typeface="Segoe UI" pitchFamily="34" charset="0"/>
                <a:cs typeface="Segoe UI" pitchFamily="34" charset="0"/>
              </a:rPr>
              <a:t>Azure Data Factory</a:t>
            </a:r>
          </a:p>
        </p:txBody>
      </p:sp>
      <p:sp>
        <p:nvSpPr>
          <p:cNvPr id="169" name="Rectangle 168"/>
          <p:cNvSpPr/>
          <p:nvPr>
            <p:custDataLst>
              <p:tags r:id="rId7"/>
            </p:custDataLst>
          </p:nvPr>
        </p:nvSpPr>
        <p:spPr>
          <a:xfrm>
            <a:off x="3323835" y="1193041"/>
            <a:ext cx="1068300" cy="21686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50424" tIns="25212" rIns="50424" bIns="25212" numCol="1" spcCol="0" rtlCol="0" fromWordArt="0" anchor="t" anchorCtr="0" forceAA="0" compatLnSpc="1">
            <a:prstTxWarp prst="textNoShape">
              <a:avLst/>
            </a:prstTxWarp>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Big Data Stores</a:t>
            </a:r>
          </a:p>
        </p:txBody>
      </p:sp>
      <p:sp>
        <p:nvSpPr>
          <p:cNvPr id="170" name="Rectangle 169"/>
          <p:cNvSpPr/>
          <p:nvPr>
            <p:custDataLst>
              <p:tags r:id="rId8"/>
            </p:custDataLst>
          </p:nvPr>
        </p:nvSpPr>
        <p:spPr>
          <a:xfrm>
            <a:off x="5876905" y="1188419"/>
            <a:ext cx="1218278" cy="382674"/>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Machine Learning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&amp; Analytics</a:t>
            </a:r>
          </a:p>
        </p:txBody>
      </p:sp>
      <p:sp>
        <p:nvSpPr>
          <p:cNvPr id="171" name="Rectangle 170"/>
          <p:cNvSpPr/>
          <p:nvPr>
            <p:custDataLst>
              <p:tags r:id="rId9"/>
            </p:custDataLst>
          </p:nvPr>
        </p:nvSpPr>
        <p:spPr>
          <a:xfrm>
            <a:off x="9196311" y="1163309"/>
            <a:ext cx="1278880" cy="21686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50424" tIns="25212" rIns="50424" bIns="25212" numCol="1" spcCol="0" rtlCol="0" fromWordArt="0" anchor="t" anchorCtr="0" forceAA="0" compatLnSpc="1">
            <a:prstTxWarp prst="textNoShape">
              <a:avLst/>
            </a:prstTxWarp>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chemeClr val="tx1"/>
                </a:solidFill>
                <a:effectLst/>
                <a:uLnTx/>
                <a:uFillTx/>
                <a:latin typeface="Segoe UI Semibold" panose="020B0702040204020203" pitchFamily="34" charset="0"/>
                <a:cs typeface="Segoe UI Semibold" panose="020B0702040204020203" pitchFamily="34" charset="0"/>
              </a:rPr>
              <a:t>Data Consumption</a:t>
            </a:r>
          </a:p>
        </p:txBody>
      </p:sp>
      <p:sp>
        <p:nvSpPr>
          <p:cNvPr id="172" name="Freeform 171"/>
          <p:cNvSpPr/>
          <p:nvPr/>
        </p:nvSpPr>
        <p:spPr bwMode="auto">
          <a:xfrm>
            <a:off x="2033310" y="2257035"/>
            <a:ext cx="244223" cy="240792"/>
          </a:xfrm>
          <a:custGeom>
            <a:avLst/>
            <a:gdLst>
              <a:gd name="connsiteX0" fmla="*/ 453461 w 587539"/>
              <a:gd name="connsiteY0" fmla="*/ 440143 h 588623"/>
              <a:gd name="connsiteX1" fmla="*/ 453461 w 587539"/>
              <a:gd name="connsiteY1" fmla="*/ 504690 h 588623"/>
              <a:gd name="connsiteX2" fmla="*/ 525508 w 587539"/>
              <a:gd name="connsiteY2" fmla="*/ 504690 h 588623"/>
              <a:gd name="connsiteX3" fmla="*/ 525508 w 587539"/>
              <a:gd name="connsiteY3" fmla="*/ 440143 h 588623"/>
              <a:gd name="connsiteX4" fmla="*/ 334132 w 587539"/>
              <a:gd name="connsiteY4" fmla="*/ 440143 h 588623"/>
              <a:gd name="connsiteX5" fmla="*/ 334132 w 587539"/>
              <a:gd name="connsiteY5" fmla="*/ 504690 h 588623"/>
              <a:gd name="connsiteX6" fmla="*/ 406179 w 587539"/>
              <a:gd name="connsiteY6" fmla="*/ 504690 h 588623"/>
              <a:gd name="connsiteX7" fmla="*/ 406179 w 587539"/>
              <a:gd name="connsiteY7" fmla="*/ 440143 h 588623"/>
              <a:gd name="connsiteX8" fmla="*/ 214803 w 587539"/>
              <a:gd name="connsiteY8" fmla="*/ 440143 h 588623"/>
              <a:gd name="connsiteX9" fmla="*/ 214803 w 587539"/>
              <a:gd name="connsiteY9" fmla="*/ 504690 h 588623"/>
              <a:gd name="connsiteX10" fmla="*/ 286850 w 587539"/>
              <a:gd name="connsiteY10" fmla="*/ 504690 h 588623"/>
              <a:gd name="connsiteX11" fmla="*/ 286850 w 587539"/>
              <a:gd name="connsiteY11" fmla="*/ 440143 h 588623"/>
              <a:gd name="connsiteX12" fmla="*/ 128441 w 587539"/>
              <a:gd name="connsiteY12" fmla="*/ 24522 h 588623"/>
              <a:gd name="connsiteX13" fmla="*/ 31061 w 587539"/>
              <a:gd name="connsiteY13" fmla="*/ 56496 h 588623"/>
              <a:gd name="connsiteX14" fmla="*/ 128441 w 587539"/>
              <a:gd name="connsiteY14" fmla="*/ 88470 h 588623"/>
              <a:gd name="connsiteX15" fmla="*/ 225821 w 587539"/>
              <a:gd name="connsiteY15" fmla="*/ 56496 h 588623"/>
              <a:gd name="connsiteX16" fmla="*/ 128441 w 587539"/>
              <a:gd name="connsiteY16" fmla="*/ 24522 h 588623"/>
              <a:gd name="connsiteX17" fmla="*/ 128434 w 587539"/>
              <a:gd name="connsiteY17" fmla="*/ 0 h 588623"/>
              <a:gd name="connsiteX18" fmla="*/ 252056 w 587539"/>
              <a:gd name="connsiteY18" fmla="*/ 78072 h 588623"/>
              <a:gd name="connsiteX19" fmla="*/ 252056 w 587539"/>
              <a:gd name="connsiteY19" fmla="*/ 344838 h 588623"/>
              <a:gd name="connsiteX20" fmla="*/ 420306 w 587539"/>
              <a:gd name="connsiteY20" fmla="*/ 194705 h 588623"/>
              <a:gd name="connsiteX21" fmla="*/ 420306 w 587539"/>
              <a:gd name="connsiteY21" fmla="*/ 341055 h 588623"/>
              <a:gd name="connsiteX22" fmla="*/ 584317 w 587539"/>
              <a:gd name="connsiteY22" fmla="*/ 194705 h 588623"/>
              <a:gd name="connsiteX23" fmla="*/ 587539 w 587539"/>
              <a:gd name="connsiteY23" fmla="*/ 588623 h 588623"/>
              <a:gd name="connsiteX24" fmla="*/ 0 w 587539"/>
              <a:gd name="connsiteY24" fmla="*/ 588623 h 588623"/>
              <a:gd name="connsiteX25" fmla="*/ 0 w 587539"/>
              <a:gd name="connsiteY25" fmla="*/ 404706 h 588623"/>
              <a:gd name="connsiteX26" fmla="*/ 47 w 587539"/>
              <a:gd name="connsiteY26" fmla="*/ 404706 h 588623"/>
              <a:gd name="connsiteX27" fmla="*/ 47 w 587539"/>
              <a:gd name="connsiteY27" fmla="*/ 78072 h 588623"/>
              <a:gd name="connsiteX28" fmla="*/ 128434 w 587539"/>
              <a:gd name="connsiteY28" fmla="*/ 0 h 58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7539" h="588623">
                <a:moveTo>
                  <a:pt x="453461" y="440143"/>
                </a:moveTo>
                <a:lnTo>
                  <a:pt x="453461" y="504690"/>
                </a:lnTo>
                <a:lnTo>
                  <a:pt x="525508" y="504690"/>
                </a:lnTo>
                <a:lnTo>
                  <a:pt x="525508" y="440143"/>
                </a:lnTo>
                <a:close/>
                <a:moveTo>
                  <a:pt x="334132" y="440143"/>
                </a:moveTo>
                <a:lnTo>
                  <a:pt x="334132" y="504690"/>
                </a:lnTo>
                <a:lnTo>
                  <a:pt x="406179" y="504690"/>
                </a:lnTo>
                <a:lnTo>
                  <a:pt x="406179" y="440143"/>
                </a:lnTo>
                <a:close/>
                <a:moveTo>
                  <a:pt x="214803" y="440143"/>
                </a:moveTo>
                <a:lnTo>
                  <a:pt x="214803" y="504690"/>
                </a:lnTo>
                <a:lnTo>
                  <a:pt x="286850" y="504690"/>
                </a:lnTo>
                <a:lnTo>
                  <a:pt x="286850" y="440143"/>
                </a:lnTo>
                <a:close/>
                <a:moveTo>
                  <a:pt x="128441" y="24522"/>
                </a:moveTo>
                <a:cubicBezTo>
                  <a:pt x="74660" y="24522"/>
                  <a:pt x="31061" y="38837"/>
                  <a:pt x="31061" y="56496"/>
                </a:cubicBezTo>
                <a:cubicBezTo>
                  <a:pt x="31061" y="74155"/>
                  <a:pt x="74660" y="88470"/>
                  <a:pt x="128441" y="88470"/>
                </a:cubicBezTo>
                <a:cubicBezTo>
                  <a:pt x="182222" y="88470"/>
                  <a:pt x="225821" y="74155"/>
                  <a:pt x="225821" y="56496"/>
                </a:cubicBezTo>
                <a:cubicBezTo>
                  <a:pt x="225821" y="38837"/>
                  <a:pt x="182222" y="24522"/>
                  <a:pt x="128441" y="24522"/>
                </a:cubicBezTo>
                <a:close/>
                <a:moveTo>
                  <a:pt x="128434" y="0"/>
                </a:moveTo>
                <a:cubicBezTo>
                  <a:pt x="198013" y="0"/>
                  <a:pt x="252056" y="21782"/>
                  <a:pt x="252056" y="78072"/>
                </a:cubicBezTo>
                <a:lnTo>
                  <a:pt x="252056" y="344838"/>
                </a:lnTo>
                <a:lnTo>
                  <a:pt x="420306" y="194705"/>
                </a:lnTo>
                <a:lnTo>
                  <a:pt x="420306" y="341055"/>
                </a:lnTo>
                <a:lnTo>
                  <a:pt x="584317" y="194705"/>
                </a:lnTo>
                <a:lnTo>
                  <a:pt x="587539" y="588623"/>
                </a:lnTo>
                <a:lnTo>
                  <a:pt x="0" y="588623"/>
                </a:lnTo>
                <a:lnTo>
                  <a:pt x="0" y="404706"/>
                </a:lnTo>
                <a:lnTo>
                  <a:pt x="47" y="404706"/>
                </a:lnTo>
                <a:lnTo>
                  <a:pt x="47" y="78072"/>
                </a:lnTo>
                <a:cubicBezTo>
                  <a:pt x="47" y="21782"/>
                  <a:pt x="58854" y="0"/>
                  <a:pt x="12843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75" name="Rectangle 174"/>
          <p:cNvSpPr/>
          <p:nvPr/>
        </p:nvSpPr>
        <p:spPr>
          <a:xfrm>
            <a:off x="4685398" y="4415288"/>
            <a:ext cx="1685207" cy="1884538"/>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solidFill>
                <a:sysClr val="windowText" lastClr="000000"/>
              </a:solidFill>
              <a:effectLst/>
              <a:uLnTx/>
              <a:uFillTx/>
            </a:endParaRPr>
          </a:p>
        </p:txBody>
      </p:sp>
      <p:sp>
        <p:nvSpPr>
          <p:cNvPr id="176" name="Rectangle 175"/>
          <p:cNvSpPr/>
          <p:nvPr>
            <p:custDataLst>
              <p:tags r:id="rId10"/>
            </p:custDataLst>
          </p:nvPr>
        </p:nvSpPr>
        <p:spPr>
          <a:xfrm>
            <a:off x="4781069" y="4480468"/>
            <a:ext cx="1530738" cy="648109"/>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Azure Stream </a:t>
            </a:r>
          </a:p>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Analytics</a:t>
            </a:r>
          </a:p>
        </p:txBody>
      </p:sp>
      <p:sp>
        <p:nvSpPr>
          <p:cNvPr id="177" name="Rectangle 176"/>
          <p:cNvSpPr/>
          <p:nvPr>
            <p:custDataLst>
              <p:tags r:id="rId11"/>
            </p:custDataLst>
          </p:nvPr>
        </p:nvSpPr>
        <p:spPr>
          <a:xfrm>
            <a:off x="4781069" y="5243952"/>
            <a:ext cx="1530735" cy="396789"/>
          </a:xfrm>
          <a:prstGeom prst="rect">
            <a:avLst/>
          </a:prstGeom>
          <a:solidFill>
            <a:srgbClr val="7F7F7F"/>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chemeClr val="bg1"/>
                </a:solidFill>
                <a:effectLst/>
                <a:uLnTx/>
                <a:uFillTx/>
              </a:rPr>
              <a:t>Storm</a:t>
            </a:r>
          </a:p>
        </p:txBody>
      </p:sp>
      <p:sp>
        <p:nvSpPr>
          <p:cNvPr id="178" name="Rectangle 177"/>
          <p:cNvSpPr/>
          <p:nvPr>
            <p:custDataLst>
              <p:tags r:id="rId12"/>
            </p:custDataLst>
          </p:nvPr>
        </p:nvSpPr>
        <p:spPr>
          <a:xfrm>
            <a:off x="4781069" y="5759307"/>
            <a:ext cx="1530735" cy="396789"/>
          </a:xfrm>
          <a:prstGeom prst="rect">
            <a:avLst/>
          </a:prstGeom>
          <a:solidFill>
            <a:srgbClr val="7F7F7F"/>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chemeClr val="bg1"/>
                </a:solidFill>
                <a:effectLst/>
                <a:uLnTx/>
                <a:uFillTx/>
              </a:rPr>
              <a:t>Spark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chemeClr val="bg1"/>
                </a:solidFill>
                <a:effectLst/>
                <a:uLnTx/>
                <a:uFillTx/>
              </a:rPr>
              <a:t>Streaming</a:t>
            </a:r>
          </a:p>
        </p:txBody>
      </p:sp>
      <p:sp>
        <p:nvSpPr>
          <p:cNvPr id="179" name="Rectangle 178"/>
          <p:cNvSpPr/>
          <p:nvPr>
            <p:custDataLst>
              <p:tags r:id="rId13"/>
            </p:custDataLst>
          </p:nvPr>
        </p:nvSpPr>
        <p:spPr>
          <a:xfrm>
            <a:off x="8805091" y="4340869"/>
            <a:ext cx="2051071" cy="525968"/>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Power BI</a:t>
            </a:r>
          </a:p>
        </p:txBody>
      </p:sp>
      <p:sp>
        <p:nvSpPr>
          <p:cNvPr id="180" name="Rectangle 179"/>
          <p:cNvSpPr/>
          <p:nvPr>
            <p:custDataLst>
              <p:tags r:id="rId14"/>
            </p:custDataLst>
          </p:nvPr>
        </p:nvSpPr>
        <p:spPr>
          <a:xfrm>
            <a:off x="8805091" y="4885899"/>
            <a:ext cx="2051071" cy="525968"/>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Azure </a:t>
            </a:r>
          </a:p>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Web App</a:t>
            </a:r>
          </a:p>
        </p:txBody>
      </p:sp>
      <p:sp>
        <p:nvSpPr>
          <p:cNvPr id="181" name="Rectangle 180"/>
          <p:cNvSpPr/>
          <p:nvPr>
            <p:custDataLst>
              <p:tags r:id="rId15"/>
            </p:custDataLst>
          </p:nvPr>
        </p:nvSpPr>
        <p:spPr>
          <a:xfrm>
            <a:off x="8805091" y="5430929"/>
            <a:ext cx="2051071" cy="525968"/>
          </a:xfrm>
          <a:prstGeom prst="rect">
            <a:avLst/>
          </a:prstGeom>
          <a:solidFill>
            <a:srgbClr val="7F7F7F"/>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chemeClr val="bg1"/>
                </a:solidFill>
                <a:effectLst/>
                <a:uLnTx/>
                <a:uFillTx/>
              </a:rPr>
              <a:t>Hadoop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chemeClr val="bg1"/>
                </a:solidFill>
                <a:effectLst/>
                <a:uLnTx/>
                <a:uFillTx/>
              </a:rPr>
              <a:t>Streaming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chemeClr val="bg1"/>
                </a:solidFill>
                <a:effectLst/>
                <a:uLnTx/>
                <a:uFillTx/>
              </a:rPr>
              <a:t>Interface</a:t>
            </a:r>
          </a:p>
        </p:txBody>
      </p:sp>
      <p:sp>
        <p:nvSpPr>
          <p:cNvPr id="186" name="Rectangle 185"/>
          <p:cNvSpPr/>
          <p:nvPr>
            <p:custDataLst>
              <p:tags r:id="rId16"/>
            </p:custDataLst>
          </p:nvPr>
        </p:nvSpPr>
        <p:spPr>
          <a:xfrm>
            <a:off x="8791507" y="1907576"/>
            <a:ext cx="2063007" cy="871319"/>
          </a:xfrm>
          <a:prstGeom prst="rect">
            <a:avLst/>
          </a:prstGeom>
          <a:solidFill>
            <a:schemeClr val="bg1">
              <a:lumMod val="95000"/>
            </a:schemeClr>
          </a:solidFill>
          <a:ln w="1270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solidFill>
                  <a:schemeClr val="accent2"/>
                </a:solidFill>
                <a:effectLst/>
                <a:uLnTx/>
                <a:uFillTx/>
                <a:latin typeface="Segoe UI Semibold" panose="020B0702040204020203" pitchFamily="34" charset="0"/>
                <a:cs typeface="Segoe UI Semibold" panose="020B0702040204020203" pitchFamily="34" charset="0"/>
              </a:rPr>
              <a:t>Ad Hoc Dashboards</a:t>
            </a:r>
          </a:p>
        </p:txBody>
      </p:sp>
      <p:sp>
        <p:nvSpPr>
          <p:cNvPr id="187" name="Rectangle 186"/>
          <p:cNvSpPr/>
          <p:nvPr>
            <p:custDataLst>
              <p:tags r:id="rId17"/>
            </p:custDataLst>
          </p:nvPr>
        </p:nvSpPr>
        <p:spPr>
          <a:xfrm>
            <a:off x="8847378" y="2183779"/>
            <a:ext cx="644483" cy="258517"/>
          </a:xfrm>
          <a:prstGeom prst="rect">
            <a:avLst/>
          </a:prstGeom>
          <a:solidFill>
            <a:schemeClr val="bg1"/>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588" b="1" i="0" u="none" strike="noStrike" kern="0" cap="none" spc="0" normalizeH="0" baseline="0" noProof="0">
                <a:ln>
                  <a:noFill/>
                </a:ln>
                <a:solidFill>
                  <a:sysClr val="windowText" lastClr="000000"/>
                </a:solidFill>
                <a:effectLst/>
                <a:uLnTx/>
                <a:uFillTx/>
              </a:rPr>
              <a:t>Power BI</a:t>
            </a:r>
          </a:p>
        </p:txBody>
      </p:sp>
      <p:sp>
        <p:nvSpPr>
          <p:cNvPr id="188" name="Rectangle 187"/>
          <p:cNvSpPr/>
          <p:nvPr>
            <p:custDataLst>
              <p:tags r:id="rId18"/>
            </p:custDataLst>
          </p:nvPr>
        </p:nvSpPr>
        <p:spPr>
          <a:xfrm>
            <a:off x="9555754" y="2183779"/>
            <a:ext cx="659958" cy="258517"/>
          </a:xfrm>
          <a:prstGeom prst="rect">
            <a:avLst/>
          </a:prstGeom>
          <a:solidFill>
            <a:schemeClr val="bg1"/>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588" b="1" i="0" u="none" strike="noStrike" kern="0" cap="none" spc="0" normalizeH="0" baseline="0" noProof="0">
                <a:ln>
                  <a:noFill/>
                </a:ln>
                <a:solidFill>
                  <a:sysClr val="windowText" lastClr="000000"/>
                </a:solidFill>
                <a:effectLst/>
                <a:uLnTx/>
                <a:uFillTx/>
              </a:rPr>
              <a:t>Cortana</a:t>
            </a:r>
          </a:p>
        </p:txBody>
      </p:sp>
      <p:sp>
        <p:nvSpPr>
          <p:cNvPr id="189" name="Rectangle 188"/>
          <p:cNvSpPr/>
          <p:nvPr>
            <p:custDataLst>
              <p:tags r:id="rId19"/>
            </p:custDataLst>
          </p:nvPr>
        </p:nvSpPr>
        <p:spPr>
          <a:xfrm>
            <a:off x="10285062" y="2180359"/>
            <a:ext cx="482620" cy="258517"/>
          </a:xfrm>
          <a:prstGeom prst="rect">
            <a:avLst/>
          </a:prstGeom>
          <a:solidFill>
            <a:schemeClr val="bg1"/>
          </a:solidFill>
          <a:ln w="3175">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588" b="1" i="0" u="none" strike="noStrike" kern="0" cap="none" spc="0" normalizeH="0" baseline="0" noProof="0">
                <a:ln>
                  <a:noFill/>
                </a:ln>
                <a:solidFill>
                  <a:schemeClr val="accent2"/>
                </a:solidFill>
                <a:effectLst/>
                <a:uLnTx/>
                <a:uFillTx/>
              </a:rPr>
              <a:t>Web App</a:t>
            </a:r>
          </a:p>
        </p:txBody>
      </p:sp>
      <p:sp>
        <p:nvSpPr>
          <p:cNvPr id="190" name="Rectangle 189"/>
          <p:cNvSpPr/>
          <p:nvPr>
            <p:custDataLst>
              <p:tags r:id="rId20"/>
            </p:custDataLst>
          </p:nvPr>
        </p:nvSpPr>
        <p:spPr>
          <a:xfrm>
            <a:off x="8847378" y="2470983"/>
            <a:ext cx="644483" cy="258517"/>
          </a:xfrm>
          <a:prstGeom prst="rect">
            <a:avLst/>
          </a:prstGeom>
          <a:solidFill>
            <a:schemeClr val="bg1"/>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588" b="1" i="0" u="none" strike="noStrike" kern="0" cap="none" spc="0" normalizeH="0" baseline="0" noProof="0">
                <a:ln>
                  <a:noFill/>
                </a:ln>
                <a:solidFill>
                  <a:sysClr val="windowText" lastClr="000000"/>
                </a:solidFill>
                <a:effectLst/>
                <a:uLnTx/>
                <a:uFillTx/>
              </a:rPr>
              <a:t>Excel</a:t>
            </a:r>
          </a:p>
        </p:txBody>
      </p:sp>
      <p:sp>
        <p:nvSpPr>
          <p:cNvPr id="191" name="Rectangle 190"/>
          <p:cNvSpPr/>
          <p:nvPr>
            <p:custDataLst>
              <p:tags r:id="rId21"/>
            </p:custDataLst>
          </p:nvPr>
        </p:nvSpPr>
        <p:spPr>
          <a:xfrm>
            <a:off x="9555754" y="2470984"/>
            <a:ext cx="660194" cy="259774"/>
          </a:xfrm>
          <a:prstGeom prst="rect">
            <a:avLst/>
          </a:prstGeom>
          <a:solidFill>
            <a:schemeClr val="bg1"/>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17928" tIns="25212" rIns="0"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588" b="1" i="0" u="none" strike="noStrike" kern="0" cap="none" spc="0" normalizeH="0" baseline="0" noProof="0">
                <a:ln>
                  <a:noFill/>
                </a:ln>
                <a:solidFill>
                  <a:sysClr val="windowText" lastClr="000000"/>
                </a:solidFill>
                <a:effectLst/>
                <a:uLnTx/>
                <a:uFillTx/>
              </a:rPr>
              <a:t>Perceptual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588" b="1" i="0" u="none" strike="noStrike" kern="0" cap="none" spc="0" normalizeH="0" baseline="0" noProof="0">
                <a:ln>
                  <a:noFill/>
                </a:ln>
                <a:solidFill>
                  <a:sysClr val="windowText" lastClr="000000"/>
                </a:solidFill>
                <a:effectLst/>
                <a:uLnTx/>
                <a:uFillTx/>
              </a:rPr>
              <a:t>Intelligence</a:t>
            </a:r>
          </a:p>
        </p:txBody>
      </p:sp>
      <p:sp>
        <p:nvSpPr>
          <p:cNvPr id="192" name="Rectangle 191"/>
          <p:cNvSpPr/>
          <p:nvPr>
            <p:custDataLst>
              <p:tags r:id="rId22"/>
            </p:custDataLst>
          </p:nvPr>
        </p:nvSpPr>
        <p:spPr>
          <a:xfrm>
            <a:off x="8791508" y="2846701"/>
            <a:ext cx="2055966" cy="371523"/>
          </a:xfrm>
          <a:prstGeom prst="rect">
            <a:avLst/>
          </a:prstGeom>
          <a:solidFill>
            <a:srgbClr val="7F7F7F"/>
          </a:solidFill>
          <a:ln w="12700">
            <a:solidFill>
              <a:srgbClr val="7F7F7F"/>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ctr"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solidFill>
                  <a:schemeClr val="bg1"/>
                </a:solidFill>
                <a:effectLst/>
                <a:uLnTx/>
                <a:uFillTx/>
                <a:latin typeface="Segoe UI Semibold" panose="020B0702040204020203" pitchFamily="34" charset="0"/>
                <a:cs typeface="Segoe UI Semibold" panose="020B0702040204020203" pitchFamily="34" charset="0"/>
              </a:rPr>
              <a:t>Hadoop Interface</a:t>
            </a:r>
          </a:p>
        </p:txBody>
      </p:sp>
      <p:sp>
        <p:nvSpPr>
          <p:cNvPr id="193" name="Rectangle 192"/>
          <p:cNvSpPr/>
          <p:nvPr>
            <p:custDataLst>
              <p:tags r:id="rId23"/>
            </p:custDataLst>
          </p:nvPr>
        </p:nvSpPr>
        <p:spPr>
          <a:xfrm>
            <a:off x="8791508" y="3306296"/>
            <a:ext cx="2064654" cy="681292"/>
          </a:xfrm>
          <a:prstGeom prst="rect">
            <a:avLst/>
          </a:prstGeom>
          <a:solidFill>
            <a:schemeClr val="bg1">
              <a:lumMod val="95000"/>
            </a:schemeClr>
          </a:solidFill>
          <a:ln w="1270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solidFill>
                  <a:schemeClr val="accent2"/>
                </a:solidFill>
                <a:effectLst/>
                <a:uLnTx/>
                <a:uFillTx/>
                <a:latin typeface="Segoe UI Semibold" panose="020B0702040204020203" pitchFamily="34" charset="0"/>
                <a:cs typeface="Segoe UI Semibold" panose="020B0702040204020203" pitchFamily="34" charset="0"/>
              </a:rPr>
              <a:t>Automated Systems</a:t>
            </a:r>
          </a:p>
        </p:txBody>
      </p:sp>
      <p:sp>
        <p:nvSpPr>
          <p:cNvPr id="194" name="Rectangle 193"/>
          <p:cNvSpPr/>
          <p:nvPr>
            <p:custDataLst>
              <p:tags r:id="rId24"/>
            </p:custDataLst>
          </p:nvPr>
        </p:nvSpPr>
        <p:spPr>
          <a:xfrm>
            <a:off x="8907020" y="3592597"/>
            <a:ext cx="889880" cy="354123"/>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APIs</a:t>
            </a:r>
          </a:p>
        </p:txBody>
      </p:sp>
      <p:sp>
        <p:nvSpPr>
          <p:cNvPr id="195" name="Rectangle 194"/>
          <p:cNvSpPr/>
          <p:nvPr>
            <p:custDataLst>
              <p:tags r:id="rId25"/>
            </p:custDataLst>
          </p:nvPr>
        </p:nvSpPr>
        <p:spPr>
          <a:xfrm>
            <a:off x="9878495" y="3592597"/>
            <a:ext cx="889880" cy="354123"/>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Business Scenarios</a:t>
            </a:r>
          </a:p>
        </p:txBody>
      </p:sp>
      <p:cxnSp>
        <p:nvCxnSpPr>
          <p:cNvPr id="196" name="Straight Arrow Connector 195"/>
          <p:cNvCxnSpPr>
            <a:cxnSpLocks/>
          </p:cNvCxnSpPr>
          <p:nvPr/>
        </p:nvCxnSpPr>
        <p:spPr>
          <a:xfrm flipV="1">
            <a:off x="5828796" y="2289747"/>
            <a:ext cx="348575" cy="207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9" name="Rectangle 208"/>
          <p:cNvSpPr/>
          <p:nvPr>
            <p:custDataLst>
              <p:tags r:id="rId26"/>
            </p:custDataLst>
          </p:nvPr>
        </p:nvSpPr>
        <p:spPr>
          <a:xfrm>
            <a:off x="5801225" y="1899724"/>
            <a:ext cx="699597" cy="664679"/>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Azure ML</a:t>
            </a:r>
          </a:p>
        </p:txBody>
      </p:sp>
      <p:sp>
        <p:nvSpPr>
          <p:cNvPr id="210" name="Freeform 209"/>
          <p:cNvSpPr/>
          <p:nvPr/>
        </p:nvSpPr>
        <p:spPr>
          <a:xfrm>
            <a:off x="6223141" y="2232063"/>
            <a:ext cx="250562" cy="281785"/>
          </a:xfrm>
          <a:custGeom>
            <a:avLst/>
            <a:gdLst>
              <a:gd name="connsiteX0" fmla="*/ 302419 w 725805"/>
              <a:gd name="connsiteY0" fmla="*/ 87660 h 780604"/>
              <a:gd name="connsiteX1" fmla="*/ 302419 w 725805"/>
              <a:gd name="connsiteY1" fmla="*/ 249585 h 780604"/>
              <a:gd name="connsiteX2" fmla="*/ 83344 w 725805"/>
              <a:gd name="connsiteY2" fmla="*/ 673447 h 780604"/>
              <a:gd name="connsiteX3" fmla="*/ 104775 w 725805"/>
              <a:gd name="connsiteY3" fmla="*/ 690116 h 780604"/>
              <a:gd name="connsiteX4" fmla="*/ 154781 w 725805"/>
              <a:gd name="connsiteY4" fmla="*/ 692497 h 780604"/>
              <a:gd name="connsiteX5" fmla="*/ 333375 w 725805"/>
              <a:gd name="connsiteY5" fmla="*/ 332929 h 780604"/>
              <a:gd name="connsiteX6" fmla="*/ 461963 w 725805"/>
              <a:gd name="connsiteY6" fmla="*/ 332929 h 780604"/>
              <a:gd name="connsiteX7" fmla="*/ 416719 w 725805"/>
              <a:gd name="connsiteY7" fmla="*/ 247204 h 780604"/>
              <a:gd name="connsiteX8" fmla="*/ 416719 w 725805"/>
              <a:gd name="connsiteY8" fmla="*/ 87660 h 780604"/>
              <a:gd name="connsiteX9" fmla="*/ 176903 w 725805"/>
              <a:gd name="connsiteY9" fmla="*/ 0 h 780604"/>
              <a:gd name="connsiteX10" fmla="*/ 548902 w 725805"/>
              <a:gd name="connsiteY10" fmla="*/ 0 h 780604"/>
              <a:gd name="connsiteX11" fmla="*/ 548902 w 725805"/>
              <a:gd name="connsiteY11" fmla="*/ 94804 h 780604"/>
              <a:gd name="connsiteX12" fmla="*/ 502920 w 725805"/>
              <a:gd name="connsiteY12" fmla="*/ 94804 h 780604"/>
              <a:gd name="connsiteX13" fmla="*/ 502920 w 725805"/>
              <a:gd name="connsiteY13" fmla="*/ 211961 h 780604"/>
              <a:gd name="connsiteX14" fmla="*/ 725805 w 725805"/>
              <a:gd name="connsiteY14" fmla="*/ 654874 h 780604"/>
              <a:gd name="connsiteX15" fmla="*/ 662940 w 725805"/>
              <a:gd name="connsiteY15" fmla="*/ 780604 h 780604"/>
              <a:gd name="connsiteX16" fmla="*/ 62865 w 725805"/>
              <a:gd name="connsiteY16" fmla="*/ 780604 h 780604"/>
              <a:gd name="connsiteX17" fmla="*/ 0 w 725805"/>
              <a:gd name="connsiteY17" fmla="*/ 672019 h 780604"/>
              <a:gd name="connsiteX18" fmla="*/ 214313 w 725805"/>
              <a:gd name="connsiteY18" fmla="*/ 229106 h 780604"/>
              <a:gd name="connsiteX19" fmla="*/ 214313 w 725805"/>
              <a:gd name="connsiteY19" fmla="*/ 94804 h 780604"/>
              <a:gd name="connsiteX20" fmla="*/ 176903 w 725805"/>
              <a:gd name="connsiteY20" fmla="*/ 94804 h 78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805" h="780604">
                <a:moveTo>
                  <a:pt x="302419" y="87660"/>
                </a:moveTo>
                <a:lnTo>
                  <a:pt x="302419" y="249585"/>
                </a:lnTo>
                <a:lnTo>
                  <a:pt x="83344" y="673447"/>
                </a:lnTo>
                <a:lnTo>
                  <a:pt x="104775" y="690116"/>
                </a:lnTo>
                <a:lnTo>
                  <a:pt x="154781" y="692497"/>
                </a:lnTo>
                <a:lnTo>
                  <a:pt x="333375" y="332929"/>
                </a:lnTo>
                <a:lnTo>
                  <a:pt x="461963" y="332929"/>
                </a:lnTo>
                <a:lnTo>
                  <a:pt x="416719" y="247204"/>
                </a:lnTo>
                <a:lnTo>
                  <a:pt x="416719" y="87660"/>
                </a:lnTo>
                <a:close/>
                <a:moveTo>
                  <a:pt x="176903" y="0"/>
                </a:moveTo>
                <a:lnTo>
                  <a:pt x="548902" y="0"/>
                </a:lnTo>
                <a:lnTo>
                  <a:pt x="548902" y="94804"/>
                </a:lnTo>
                <a:lnTo>
                  <a:pt x="502920" y="94804"/>
                </a:lnTo>
                <a:lnTo>
                  <a:pt x="502920" y="211961"/>
                </a:lnTo>
                <a:lnTo>
                  <a:pt x="725805" y="654874"/>
                </a:lnTo>
                <a:lnTo>
                  <a:pt x="662940" y="780604"/>
                </a:lnTo>
                <a:lnTo>
                  <a:pt x="62865" y="780604"/>
                </a:lnTo>
                <a:lnTo>
                  <a:pt x="0" y="672019"/>
                </a:lnTo>
                <a:lnTo>
                  <a:pt x="214313" y="229106"/>
                </a:lnTo>
                <a:lnTo>
                  <a:pt x="214313" y="94804"/>
                </a:lnTo>
                <a:lnTo>
                  <a:pt x="176903" y="948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ysClr val="windowText" lastClr="000000"/>
              </a:solidFill>
              <a:effectLst/>
              <a:uLnTx/>
              <a:uFillTx/>
            </a:endParaRPr>
          </a:p>
        </p:txBody>
      </p:sp>
      <p:sp>
        <p:nvSpPr>
          <p:cNvPr id="212" name="Rectangle 211"/>
          <p:cNvSpPr/>
          <p:nvPr>
            <p:custDataLst>
              <p:tags r:id="rId27"/>
            </p:custDataLst>
          </p:nvPr>
        </p:nvSpPr>
        <p:spPr>
          <a:xfrm>
            <a:off x="5889277" y="2735714"/>
            <a:ext cx="645562" cy="372387"/>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4821"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rPr>
              <a:t>Spark</a:t>
            </a:r>
          </a:p>
        </p:txBody>
      </p:sp>
      <p:sp>
        <p:nvSpPr>
          <p:cNvPr id="213" name="Rectangle 212"/>
          <p:cNvSpPr/>
          <p:nvPr>
            <p:custDataLst>
              <p:tags r:id="rId28"/>
            </p:custDataLst>
          </p:nvPr>
        </p:nvSpPr>
        <p:spPr>
          <a:xfrm>
            <a:off x="6584729" y="2735714"/>
            <a:ext cx="645562" cy="372387"/>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4821"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rPr>
              <a:t>Pig</a:t>
            </a:r>
          </a:p>
        </p:txBody>
      </p:sp>
      <p:sp>
        <p:nvSpPr>
          <p:cNvPr id="214" name="Rectangle 213"/>
          <p:cNvSpPr/>
          <p:nvPr>
            <p:custDataLst>
              <p:tags r:id="rId29"/>
            </p:custDataLst>
          </p:nvPr>
        </p:nvSpPr>
        <p:spPr>
          <a:xfrm>
            <a:off x="5889277" y="3135686"/>
            <a:ext cx="645562" cy="372387"/>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4821"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rPr>
              <a:t>Hive</a:t>
            </a:r>
          </a:p>
        </p:txBody>
      </p:sp>
      <p:sp>
        <p:nvSpPr>
          <p:cNvPr id="215" name="Rectangle 214"/>
          <p:cNvSpPr/>
          <p:nvPr>
            <p:custDataLst>
              <p:tags r:id="rId30"/>
            </p:custDataLst>
          </p:nvPr>
        </p:nvSpPr>
        <p:spPr>
          <a:xfrm>
            <a:off x="6584729" y="3135686"/>
            <a:ext cx="645562" cy="372387"/>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4821"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err="1">
                <a:ln>
                  <a:noFill/>
                </a:ln>
                <a:solidFill>
                  <a:sysClr val="windowText" lastClr="000000"/>
                </a:solidFill>
                <a:effectLst/>
                <a:uLnTx/>
                <a:uFillTx/>
              </a:rPr>
              <a:t>HBase</a:t>
            </a:r>
            <a:endParaRPr kumimoji="0" lang="en-US" sz="784" b="1" i="0" u="none" strike="noStrike" kern="0" cap="none" spc="0" normalizeH="0" baseline="0" noProof="0">
              <a:ln>
                <a:noFill/>
              </a:ln>
              <a:solidFill>
                <a:sysClr val="windowText" lastClr="000000"/>
              </a:solidFill>
              <a:effectLst/>
              <a:uLnTx/>
              <a:uFillTx/>
            </a:endParaRPr>
          </a:p>
        </p:txBody>
      </p:sp>
      <p:sp>
        <p:nvSpPr>
          <p:cNvPr id="216" name="Rectangle 215"/>
          <p:cNvSpPr/>
          <p:nvPr>
            <p:custDataLst>
              <p:tags r:id="rId31"/>
            </p:custDataLst>
          </p:nvPr>
        </p:nvSpPr>
        <p:spPr>
          <a:xfrm>
            <a:off x="5889277" y="3540899"/>
            <a:ext cx="645562" cy="372387"/>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4821" tIns="25212" rIns="17928"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rPr>
              <a:t>Mahout</a:t>
            </a:r>
          </a:p>
        </p:txBody>
      </p:sp>
      <p:pic>
        <p:nvPicPr>
          <p:cNvPr id="217" name="Picture 216"/>
          <p:cNvPicPr>
            <a:picLocks noChangeAspect="1"/>
          </p:cNvPicPr>
          <p:nvPr/>
        </p:nvPicPr>
        <p:blipFill rotWithShape="1">
          <a:blip r:embed="rId60" cstate="print">
            <a:extLst>
              <a:ext uri="{BEBA8EAE-BF5A-486C-A8C5-ECC9F3942E4B}">
                <a14:imgProps xmlns:a14="http://schemas.microsoft.com/office/drawing/2010/main">
                  <a14:imgLayer r:embed="rId61">
                    <a14:imgEffect>
                      <a14:brightnessContrast bright="100000"/>
                    </a14:imgEffect>
                  </a14:imgLayer>
                </a14:imgProps>
              </a:ext>
              <a:ext uri="{28A0092B-C50C-407E-A947-70E740481C1C}">
                <a14:useLocalDpi xmlns:a14="http://schemas.microsoft.com/office/drawing/2010/main" val="0"/>
              </a:ext>
            </a:extLst>
          </a:blip>
          <a:srcRect l="4948" t="24999" r="5990" b="23177"/>
          <a:stretch/>
        </p:blipFill>
        <p:spPr>
          <a:xfrm>
            <a:off x="5744947" y="5879532"/>
            <a:ext cx="412609" cy="189467"/>
          </a:xfrm>
          <a:prstGeom prst="rect">
            <a:avLst/>
          </a:prstGeom>
        </p:spPr>
      </p:pic>
      <p:pic>
        <p:nvPicPr>
          <p:cNvPr id="218" name="Picture 217"/>
          <p:cNvPicPr>
            <a:picLocks noChangeAspect="1"/>
          </p:cNvPicPr>
          <p:nvPr/>
        </p:nvPicPr>
        <p:blipFill rotWithShape="1">
          <a:blip r:embed="rId62" cstate="print">
            <a:extLst>
              <a:ext uri="{BEBA8EAE-BF5A-486C-A8C5-ECC9F3942E4B}">
                <a14:imgProps xmlns:a14="http://schemas.microsoft.com/office/drawing/2010/main">
                  <a14:imgLayer r:embed="rId63">
                    <a14:imgEffect>
                      <a14:brightnessContrast bright="100000"/>
                    </a14:imgEffect>
                  </a14:imgLayer>
                </a14:imgProps>
              </a:ext>
              <a:ext uri="{28A0092B-C50C-407E-A947-70E740481C1C}">
                <a14:useLocalDpi xmlns:a14="http://schemas.microsoft.com/office/drawing/2010/main" val="0"/>
              </a:ext>
            </a:extLst>
          </a:blip>
          <a:srcRect l="-1" r="-7500"/>
          <a:stretch/>
        </p:blipFill>
        <p:spPr>
          <a:xfrm>
            <a:off x="5560679" y="5346483"/>
            <a:ext cx="620936" cy="166380"/>
          </a:xfrm>
          <a:prstGeom prst="rect">
            <a:avLst/>
          </a:prstGeom>
        </p:spPr>
      </p:pic>
      <p:pic>
        <p:nvPicPr>
          <p:cNvPr id="219" name="Picture 21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5775819" y="4742975"/>
            <a:ext cx="357326" cy="354001"/>
          </a:xfrm>
          <a:prstGeom prst="rect">
            <a:avLst/>
          </a:prstGeom>
        </p:spPr>
      </p:pic>
      <p:sp>
        <p:nvSpPr>
          <p:cNvPr id="227" name="Rectangle 226"/>
          <p:cNvSpPr/>
          <p:nvPr/>
        </p:nvSpPr>
        <p:spPr>
          <a:xfrm>
            <a:off x="3376727" y="1893046"/>
            <a:ext cx="2144108" cy="1578620"/>
          </a:xfrm>
          <a:prstGeom prst="rect">
            <a:avLst/>
          </a:prstGeom>
          <a:solidFill>
            <a:schemeClr val="bg1">
              <a:lumMod val="95000"/>
            </a:schemeClr>
          </a:solidFill>
          <a:ln w="1270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b"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a:ln>
                  <a:noFill/>
                </a:ln>
                <a:solidFill>
                  <a:schemeClr val="accent2"/>
                </a:solidFill>
                <a:effectLst/>
                <a:uLnTx/>
                <a:uFillTx/>
                <a:latin typeface="Segoe UI Semibold" panose="020B0702040204020203" pitchFamily="34" charset="0"/>
                <a:cs typeface="Segoe UI Semibold" panose="020B0702040204020203" pitchFamily="34" charset="0"/>
              </a:rPr>
              <a:t> </a:t>
            </a:r>
          </a:p>
        </p:txBody>
      </p:sp>
      <p:sp>
        <p:nvSpPr>
          <p:cNvPr id="228" name="Rectangle 227"/>
          <p:cNvSpPr/>
          <p:nvPr>
            <p:custDataLst>
              <p:tags r:id="rId32"/>
            </p:custDataLst>
          </p:nvPr>
        </p:nvSpPr>
        <p:spPr>
          <a:xfrm>
            <a:off x="4485669" y="2036858"/>
            <a:ext cx="954720" cy="522045"/>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00" b="0" i="0" u="none" strike="noStrike" kern="0" cap="none" spc="-49" normalizeH="0" baseline="0" noProof="0">
                <a:ln>
                  <a:noFill/>
                </a:ln>
                <a:solidFill>
                  <a:prstClr val="white"/>
                </a:solidFill>
                <a:effectLst/>
                <a:uLnTx/>
                <a:uFillTx/>
                <a:ea typeface="Segoe UI" pitchFamily="34" charset="0"/>
                <a:cs typeface="Segoe UI" pitchFamily="34" charset="0"/>
              </a:rPr>
              <a:t>Azure SQL Data Warehouse</a:t>
            </a:r>
          </a:p>
        </p:txBody>
      </p:sp>
      <p:sp>
        <p:nvSpPr>
          <p:cNvPr id="229" name="Rectangle 228"/>
          <p:cNvSpPr/>
          <p:nvPr>
            <p:custDataLst>
              <p:tags r:id="rId33"/>
            </p:custDataLst>
          </p:nvPr>
        </p:nvSpPr>
        <p:spPr>
          <a:xfrm>
            <a:off x="3448500" y="2012523"/>
            <a:ext cx="925257" cy="522045"/>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00" b="0" i="0" u="none" strike="noStrike" kern="0" cap="none" spc="-49" normalizeH="0" baseline="0" noProof="0">
                <a:ln>
                  <a:noFill/>
                </a:ln>
                <a:solidFill>
                  <a:prstClr val="white"/>
                </a:solidFill>
                <a:effectLst/>
                <a:uLnTx/>
                <a:uFillTx/>
                <a:ea typeface="Segoe UI" pitchFamily="34" charset="0"/>
                <a:cs typeface="Segoe UI" pitchFamily="34" charset="0"/>
              </a:rPr>
              <a:t>Azure Data Lake</a:t>
            </a:r>
          </a:p>
        </p:txBody>
      </p:sp>
      <p:sp>
        <p:nvSpPr>
          <p:cNvPr id="242" name="Rectangle 241"/>
          <p:cNvSpPr/>
          <p:nvPr>
            <p:custDataLst>
              <p:tags r:id="rId34"/>
            </p:custDataLst>
          </p:nvPr>
        </p:nvSpPr>
        <p:spPr>
          <a:xfrm>
            <a:off x="4483938" y="2810738"/>
            <a:ext cx="947987" cy="522045"/>
          </a:xfrm>
          <a:prstGeom prst="rect">
            <a:avLst/>
          </a:prstGeom>
          <a:solidFill>
            <a:schemeClr val="bg1">
              <a:lumMod val="50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rPr>
              <a:t>HDFS</a:t>
            </a:r>
          </a:p>
        </p:txBody>
      </p:sp>
      <p:pic>
        <p:nvPicPr>
          <p:cNvPr id="243" name="Picture 242"/>
          <p:cNvPicPr>
            <a:picLocks noChangeAspect="1"/>
          </p:cNvPicPr>
          <p:nvPr/>
        </p:nvPicPr>
        <p:blipFill>
          <a:blip r:embed="rId65" cstate="screen">
            <a:extLst>
              <a:ext uri="{28A0092B-C50C-407E-A947-70E740481C1C}">
                <a14:useLocalDpi xmlns:a14="http://schemas.microsoft.com/office/drawing/2010/main"/>
              </a:ext>
            </a:extLst>
          </a:blip>
          <a:stretch>
            <a:fillRect/>
          </a:stretch>
        </p:blipFill>
        <p:spPr>
          <a:xfrm>
            <a:off x="5094382" y="3012270"/>
            <a:ext cx="282537" cy="271562"/>
          </a:xfrm>
          <a:prstGeom prst="rect">
            <a:avLst/>
          </a:prstGeom>
        </p:spPr>
      </p:pic>
      <p:sp>
        <p:nvSpPr>
          <p:cNvPr id="165" name="Rectangle 164"/>
          <p:cNvSpPr/>
          <p:nvPr>
            <p:custDataLst>
              <p:tags r:id="rId35"/>
            </p:custDataLst>
          </p:nvPr>
        </p:nvSpPr>
        <p:spPr>
          <a:xfrm>
            <a:off x="347541" y="1974134"/>
            <a:ext cx="1112085" cy="1028742"/>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rPr>
              <a:t>Databases</a:t>
            </a:r>
          </a:p>
        </p:txBody>
      </p:sp>
      <p:grpSp>
        <p:nvGrpSpPr>
          <p:cNvPr id="301" name="Group 300"/>
          <p:cNvGrpSpPr/>
          <p:nvPr/>
        </p:nvGrpSpPr>
        <p:grpSpPr>
          <a:xfrm>
            <a:off x="452213" y="2274048"/>
            <a:ext cx="913069" cy="647723"/>
            <a:chOff x="461280" y="2506069"/>
            <a:chExt cx="931378" cy="433159"/>
          </a:xfrm>
        </p:grpSpPr>
        <p:sp>
          <p:nvSpPr>
            <p:cNvPr id="223" name="Freeform 6"/>
            <p:cNvSpPr>
              <a:spLocks/>
            </p:cNvSpPr>
            <p:nvPr/>
          </p:nvSpPr>
          <p:spPr bwMode="auto">
            <a:xfrm>
              <a:off x="461280" y="2533918"/>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24" name="Freeform 8"/>
            <p:cNvSpPr>
              <a:spLocks/>
            </p:cNvSpPr>
            <p:nvPr/>
          </p:nvSpPr>
          <p:spPr bwMode="auto">
            <a:xfrm>
              <a:off x="461280" y="2506069"/>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25" name="Freeform 9"/>
            <p:cNvSpPr>
              <a:spLocks/>
            </p:cNvSpPr>
            <p:nvPr/>
          </p:nvSpPr>
          <p:spPr bwMode="auto">
            <a:xfrm>
              <a:off x="486559" y="2514102"/>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26" name="Freeform 10"/>
            <p:cNvSpPr>
              <a:spLocks/>
            </p:cNvSpPr>
            <p:nvPr/>
          </p:nvSpPr>
          <p:spPr bwMode="auto">
            <a:xfrm>
              <a:off x="486559" y="2514102"/>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44" name="Freeform 6"/>
            <p:cNvSpPr>
              <a:spLocks/>
            </p:cNvSpPr>
            <p:nvPr/>
          </p:nvSpPr>
          <p:spPr bwMode="auto">
            <a:xfrm>
              <a:off x="804794" y="2533918"/>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45" name="Freeform 8"/>
            <p:cNvSpPr>
              <a:spLocks/>
            </p:cNvSpPr>
            <p:nvPr/>
          </p:nvSpPr>
          <p:spPr bwMode="auto">
            <a:xfrm>
              <a:off x="804794" y="2506069"/>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46" name="Freeform 9"/>
            <p:cNvSpPr>
              <a:spLocks/>
            </p:cNvSpPr>
            <p:nvPr/>
          </p:nvSpPr>
          <p:spPr bwMode="auto">
            <a:xfrm>
              <a:off x="830072" y="2514102"/>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47" name="Freeform 10"/>
            <p:cNvSpPr>
              <a:spLocks/>
            </p:cNvSpPr>
            <p:nvPr/>
          </p:nvSpPr>
          <p:spPr bwMode="auto">
            <a:xfrm>
              <a:off x="830072" y="2514102"/>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48" name="Freeform 6"/>
            <p:cNvSpPr>
              <a:spLocks/>
            </p:cNvSpPr>
            <p:nvPr/>
          </p:nvSpPr>
          <p:spPr bwMode="auto">
            <a:xfrm>
              <a:off x="1148308" y="2533918"/>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49" name="Freeform 8"/>
            <p:cNvSpPr>
              <a:spLocks/>
            </p:cNvSpPr>
            <p:nvPr/>
          </p:nvSpPr>
          <p:spPr bwMode="auto">
            <a:xfrm>
              <a:off x="1148308" y="2506069"/>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0" name="Freeform 9"/>
            <p:cNvSpPr>
              <a:spLocks/>
            </p:cNvSpPr>
            <p:nvPr/>
          </p:nvSpPr>
          <p:spPr bwMode="auto">
            <a:xfrm>
              <a:off x="1173586" y="2514102"/>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1" name="Freeform 10"/>
            <p:cNvSpPr>
              <a:spLocks/>
            </p:cNvSpPr>
            <p:nvPr/>
          </p:nvSpPr>
          <p:spPr bwMode="auto">
            <a:xfrm>
              <a:off x="1173586" y="2514102"/>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2" name="Freeform 6"/>
            <p:cNvSpPr>
              <a:spLocks/>
            </p:cNvSpPr>
            <p:nvPr/>
          </p:nvSpPr>
          <p:spPr bwMode="auto">
            <a:xfrm>
              <a:off x="461280" y="2761424"/>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3" name="Freeform 8"/>
            <p:cNvSpPr>
              <a:spLocks/>
            </p:cNvSpPr>
            <p:nvPr/>
          </p:nvSpPr>
          <p:spPr bwMode="auto">
            <a:xfrm>
              <a:off x="461280" y="2733575"/>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4" name="Freeform 9"/>
            <p:cNvSpPr>
              <a:spLocks/>
            </p:cNvSpPr>
            <p:nvPr/>
          </p:nvSpPr>
          <p:spPr bwMode="auto">
            <a:xfrm>
              <a:off x="486559" y="2741608"/>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5" name="Freeform 10"/>
            <p:cNvSpPr>
              <a:spLocks/>
            </p:cNvSpPr>
            <p:nvPr/>
          </p:nvSpPr>
          <p:spPr bwMode="auto">
            <a:xfrm>
              <a:off x="486559" y="2741608"/>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6" name="Freeform 6"/>
            <p:cNvSpPr>
              <a:spLocks/>
            </p:cNvSpPr>
            <p:nvPr/>
          </p:nvSpPr>
          <p:spPr bwMode="auto">
            <a:xfrm>
              <a:off x="804794" y="2761424"/>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7" name="Freeform 8"/>
            <p:cNvSpPr>
              <a:spLocks/>
            </p:cNvSpPr>
            <p:nvPr/>
          </p:nvSpPr>
          <p:spPr bwMode="auto">
            <a:xfrm>
              <a:off x="804794" y="2733575"/>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8" name="Freeform 9"/>
            <p:cNvSpPr>
              <a:spLocks/>
            </p:cNvSpPr>
            <p:nvPr/>
          </p:nvSpPr>
          <p:spPr bwMode="auto">
            <a:xfrm>
              <a:off x="830072" y="2741608"/>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59" name="Freeform 10"/>
            <p:cNvSpPr>
              <a:spLocks/>
            </p:cNvSpPr>
            <p:nvPr/>
          </p:nvSpPr>
          <p:spPr bwMode="auto">
            <a:xfrm>
              <a:off x="830072" y="2741608"/>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60" name="Freeform 6"/>
            <p:cNvSpPr>
              <a:spLocks/>
            </p:cNvSpPr>
            <p:nvPr/>
          </p:nvSpPr>
          <p:spPr bwMode="auto">
            <a:xfrm>
              <a:off x="1148308" y="2761424"/>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61" name="Freeform 8"/>
            <p:cNvSpPr>
              <a:spLocks/>
            </p:cNvSpPr>
            <p:nvPr/>
          </p:nvSpPr>
          <p:spPr bwMode="auto">
            <a:xfrm>
              <a:off x="1148308" y="2733575"/>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62" name="Freeform 9"/>
            <p:cNvSpPr>
              <a:spLocks/>
            </p:cNvSpPr>
            <p:nvPr/>
          </p:nvSpPr>
          <p:spPr bwMode="auto">
            <a:xfrm>
              <a:off x="1173586" y="2741608"/>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sp>
          <p:nvSpPr>
            <p:cNvPr id="263" name="Freeform 10"/>
            <p:cNvSpPr>
              <a:spLocks/>
            </p:cNvSpPr>
            <p:nvPr/>
          </p:nvSpPr>
          <p:spPr bwMode="auto">
            <a:xfrm>
              <a:off x="1173586" y="2741608"/>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0424" tIns="25212" rIns="50424" bIns="25212"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ysClr val="windowText" lastClr="000000"/>
                </a:solidFill>
                <a:effectLst/>
                <a:uLnTx/>
                <a:uFillTx/>
              </a:endParaRPr>
            </a:p>
          </p:txBody>
        </p:sp>
      </p:grpSp>
      <p:sp>
        <p:nvSpPr>
          <p:cNvPr id="278" name="Rectangle 277"/>
          <p:cNvSpPr/>
          <p:nvPr>
            <p:custDataLst>
              <p:tags r:id="rId36"/>
            </p:custDataLst>
          </p:nvPr>
        </p:nvSpPr>
        <p:spPr>
          <a:xfrm>
            <a:off x="331091" y="4639636"/>
            <a:ext cx="1117445" cy="1497939"/>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ysClr val="windowText" lastClr="000000"/>
                </a:solidFill>
                <a:effectLst/>
                <a:uLnTx/>
                <a:uFillTx/>
              </a:rPr>
              <a:t>Big Data Sources</a:t>
            </a:r>
          </a:p>
        </p:txBody>
      </p:sp>
      <p:sp>
        <p:nvSpPr>
          <p:cNvPr id="280" name="Rectangle 279"/>
          <p:cNvSpPr/>
          <p:nvPr>
            <p:custDataLst>
              <p:tags r:id="rId37"/>
            </p:custDataLst>
          </p:nvPr>
        </p:nvSpPr>
        <p:spPr>
          <a:xfrm>
            <a:off x="430201" y="4992422"/>
            <a:ext cx="945451" cy="212760"/>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686" b="1" i="0" u="none" strike="noStrike" kern="0" cap="none" spc="0" normalizeH="0" baseline="0" noProof="0">
                <a:ln>
                  <a:noFill/>
                </a:ln>
                <a:solidFill>
                  <a:schemeClr val="tx1"/>
                </a:solidFill>
                <a:effectLst/>
                <a:uLnTx/>
                <a:uFillTx/>
              </a:rPr>
              <a:t>Devices</a:t>
            </a:r>
          </a:p>
        </p:txBody>
      </p:sp>
      <p:sp>
        <p:nvSpPr>
          <p:cNvPr id="281" name="Rectangle 280"/>
          <p:cNvSpPr/>
          <p:nvPr>
            <p:custDataLst>
              <p:tags r:id="rId38"/>
            </p:custDataLst>
          </p:nvPr>
        </p:nvSpPr>
        <p:spPr>
          <a:xfrm>
            <a:off x="430201" y="5264542"/>
            <a:ext cx="945451" cy="212760"/>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686" b="1" i="0" u="none" strike="noStrike" kern="0" cap="none" spc="0" normalizeH="0" baseline="0" noProof="0">
                <a:ln>
                  <a:noFill/>
                </a:ln>
                <a:solidFill>
                  <a:schemeClr val="tx1"/>
                </a:solidFill>
                <a:effectLst/>
                <a:uLnTx/>
                <a:uFillTx/>
              </a:rPr>
              <a:t>Crawlers</a:t>
            </a:r>
          </a:p>
        </p:txBody>
      </p:sp>
      <p:sp>
        <p:nvSpPr>
          <p:cNvPr id="282" name="Rectangle 281"/>
          <p:cNvSpPr/>
          <p:nvPr>
            <p:custDataLst>
              <p:tags r:id="rId39"/>
            </p:custDataLst>
          </p:nvPr>
        </p:nvSpPr>
        <p:spPr>
          <a:xfrm>
            <a:off x="430201" y="5536662"/>
            <a:ext cx="945451" cy="212760"/>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686" b="1" i="0" u="none" strike="noStrike" kern="0" cap="none" spc="0" normalizeH="0" baseline="0" noProof="0">
                <a:ln>
                  <a:noFill/>
                </a:ln>
                <a:solidFill>
                  <a:schemeClr val="tx1"/>
                </a:solidFill>
                <a:effectLst/>
                <a:uLnTx/>
                <a:uFillTx/>
              </a:rPr>
              <a:t>Bots</a:t>
            </a:r>
          </a:p>
        </p:txBody>
      </p:sp>
      <p:sp>
        <p:nvSpPr>
          <p:cNvPr id="283" name="Rectangle 282"/>
          <p:cNvSpPr/>
          <p:nvPr>
            <p:custDataLst>
              <p:tags r:id="rId40"/>
            </p:custDataLst>
          </p:nvPr>
        </p:nvSpPr>
        <p:spPr>
          <a:xfrm>
            <a:off x="430201" y="5808781"/>
            <a:ext cx="945451" cy="212760"/>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686" b="1" i="0" u="none" strike="noStrike" kern="0" cap="none" spc="0" normalizeH="0" baseline="0" noProof="0">
                <a:ln>
                  <a:noFill/>
                </a:ln>
                <a:solidFill>
                  <a:schemeClr val="tx1"/>
                </a:solidFill>
                <a:effectLst/>
                <a:uLnTx/>
                <a:uFillTx/>
              </a:rPr>
              <a:t>Sensors</a:t>
            </a:r>
          </a:p>
        </p:txBody>
      </p:sp>
      <p:sp>
        <p:nvSpPr>
          <p:cNvPr id="284" name="Rectangle 283"/>
          <p:cNvSpPr/>
          <p:nvPr>
            <p:custDataLst>
              <p:tags r:id="rId41"/>
            </p:custDataLst>
          </p:nvPr>
        </p:nvSpPr>
        <p:spPr>
          <a:xfrm>
            <a:off x="1702667" y="4579740"/>
            <a:ext cx="868934" cy="788157"/>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100" b="0" i="0" u="none" strike="noStrike" kern="0" cap="none" spc="-49" normalizeH="0" baseline="0" noProof="0">
                <a:ln>
                  <a:noFill/>
                </a:ln>
                <a:solidFill>
                  <a:prstClr val="white"/>
                </a:solidFill>
                <a:effectLst/>
                <a:uLnTx/>
                <a:uFillTx/>
                <a:ea typeface="Segoe UI" pitchFamily="34" charset="0"/>
                <a:cs typeface="Segoe UI" pitchFamily="34" charset="0"/>
              </a:rPr>
              <a:t>Azure Event Hub</a:t>
            </a:r>
          </a:p>
        </p:txBody>
      </p:sp>
      <p:grpSp>
        <p:nvGrpSpPr>
          <p:cNvPr id="285" name="Group 284"/>
          <p:cNvGrpSpPr/>
          <p:nvPr/>
        </p:nvGrpSpPr>
        <p:grpSpPr>
          <a:xfrm>
            <a:off x="2161898" y="5445222"/>
            <a:ext cx="312190" cy="275695"/>
            <a:chOff x="3889804" y="5487538"/>
            <a:chExt cx="981581" cy="1503220"/>
          </a:xfrm>
        </p:grpSpPr>
        <p:grpSp>
          <p:nvGrpSpPr>
            <p:cNvPr id="286" name="Group 285"/>
            <p:cNvGrpSpPr/>
            <p:nvPr/>
          </p:nvGrpSpPr>
          <p:grpSpPr>
            <a:xfrm>
              <a:off x="4088812" y="5729791"/>
              <a:ext cx="640699" cy="978963"/>
              <a:chOff x="3994659" y="7008702"/>
              <a:chExt cx="745465" cy="1374671"/>
            </a:xfrm>
          </p:grpSpPr>
          <p:sp>
            <p:nvSpPr>
              <p:cNvPr id="289" name="Rectangle 288"/>
              <p:cNvSpPr/>
              <p:nvPr>
                <p:custDataLst>
                  <p:tags r:id="rId50"/>
                </p:custDataLst>
              </p:nvPr>
            </p:nvSpPr>
            <p:spPr bwMode="auto">
              <a:xfrm>
                <a:off x="3994660" y="7008702"/>
                <a:ext cx="182881"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marL="0" marR="0" lvl="0" indent="0" defTabSz="913862" eaLnBrk="1" fontAlgn="auto" latinLnBrk="0" hangingPunct="1">
                  <a:lnSpc>
                    <a:spcPct val="100000"/>
                  </a:lnSpc>
                  <a:spcBef>
                    <a:spcPts val="0"/>
                  </a:spcBef>
                  <a:spcAft>
                    <a:spcPts val="0"/>
                  </a:spcAft>
                  <a:buClrTx/>
                  <a:buSzTx/>
                  <a:buFontTx/>
                  <a:buNone/>
                  <a:tabLst/>
                  <a:defRPr/>
                </a:pPr>
                <a:endParaRPr kumimoji="0" lang="en-US" sz="1469"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endParaRPr>
              </a:p>
            </p:txBody>
          </p:sp>
          <p:sp>
            <p:nvSpPr>
              <p:cNvPr id="290" name="Rectangle 289"/>
              <p:cNvSpPr/>
              <p:nvPr>
                <p:custDataLst>
                  <p:tags r:id="rId51"/>
                </p:custDataLst>
              </p:nvPr>
            </p:nvSpPr>
            <p:spPr bwMode="auto">
              <a:xfrm>
                <a:off x="4285367" y="7262718"/>
                <a:ext cx="182881"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marL="0" marR="0" lvl="0" indent="0" defTabSz="913862" eaLnBrk="1" fontAlgn="auto" latinLnBrk="0" hangingPunct="1">
                  <a:lnSpc>
                    <a:spcPct val="100000"/>
                  </a:lnSpc>
                  <a:spcBef>
                    <a:spcPts val="0"/>
                  </a:spcBef>
                  <a:spcAft>
                    <a:spcPts val="0"/>
                  </a:spcAft>
                  <a:buClrTx/>
                  <a:buSzTx/>
                  <a:buFontTx/>
                  <a:buNone/>
                  <a:tabLst/>
                  <a:defRPr/>
                </a:pPr>
                <a:endParaRPr kumimoji="0" lang="en-US" sz="1469"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endParaRPr>
              </a:p>
            </p:txBody>
          </p:sp>
          <p:sp>
            <p:nvSpPr>
              <p:cNvPr id="291" name="Rectangle 290"/>
              <p:cNvSpPr/>
              <p:nvPr>
                <p:custDataLst>
                  <p:tags r:id="rId52"/>
                </p:custDataLst>
              </p:nvPr>
            </p:nvSpPr>
            <p:spPr bwMode="auto">
              <a:xfrm>
                <a:off x="3994660" y="7513156"/>
                <a:ext cx="182881"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marL="0" marR="0" lvl="0" indent="0" defTabSz="913862" eaLnBrk="1" fontAlgn="auto" latinLnBrk="0" hangingPunct="1">
                  <a:lnSpc>
                    <a:spcPct val="100000"/>
                  </a:lnSpc>
                  <a:spcBef>
                    <a:spcPts val="0"/>
                  </a:spcBef>
                  <a:spcAft>
                    <a:spcPts val="0"/>
                  </a:spcAft>
                  <a:buClrTx/>
                  <a:buSzTx/>
                  <a:buFontTx/>
                  <a:buNone/>
                  <a:tabLst/>
                  <a:defRPr/>
                </a:pPr>
                <a:endParaRPr kumimoji="0" lang="en-US" sz="1469"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endParaRPr>
              </a:p>
            </p:txBody>
          </p:sp>
          <p:sp>
            <p:nvSpPr>
              <p:cNvPr id="292" name="Rectangle 291"/>
              <p:cNvSpPr/>
              <p:nvPr>
                <p:custDataLst>
                  <p:tags r:id="rId53"/>
                </p:custDataLst>
              </p:nvPr>
            </p:nvSpPr>
            <p:spPr bwMode="auto">
              <a:xfrm>
                <a:off x="4285367" y="7799834"/>
                <a:ext cx="182881"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marL="0" marR="0" lvl="0" indent="0" defTabSz="913862" eaLnBrk="1" fontAlgn="auto" latinLnBrk="0" hangingPunct="1">
                  <a:lnSpc>
                    <a:spcPct val="100000"/>
                  </a:lnSpc>
                  <a:spcBef>
                    <a:spcPts val="0"/>
                  </a:spcBef>
                  <a:spcAft>
                    <a:spcPts val="0"/>
                  </a:spcAft>
                  <a:buClrTx/>
                  <a:buSzTx/>
                  <a:buFontTx/>
                  <a:buNone/>
                  <a:tabLst/>
                  <a:defRPr/>
                </a:pPr>
                <a:endParaRPr kumimoji="0" lang="en-US" sz="1469"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endParaRPr>
              </a:p>
            </p:txBody>
          </p:sp>
          <p:sp>
            <p:nvSpPr>
              <p:cNvPr id="293" name="Rectangle 292"/>
              <p:cNvSpPr/>
              <p:nvPr>
                <p:custDataLst>
                  <p:tags r:id="rId54"/>
                </p:custDataLst>
              </p:nvPr>
            </p:nvSpPr>
            <p:spPr bwMode="auto">
              <a:xfrm>
                <a:off x="3994659" y="8017615"/>
                <a:ext cx="182881"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marL="0" marR="0" lvl="0" indent="0" defTabSz="913862" eaLnBrk="1" fontAlgn="auto" latinLnBrk="0" hangingPunct="1">
                  <a:lnSpc>
                    <a:spcPct val="100000"/>
                  </a:lnSpc>
                  <a:spcBef>
                    <a:spcPts val="0"/>
                  </a:spcBef>
                  <a:spcAft>
                    <a:spcPts val="0"/>
                  </a:spcAft>
                  <a:buClrTx/>
                  <a:buSzTx/>
                  <a:buFontTx/>
                  <a:buNone/>
                  <a:tabLst/>
                  <a:defRPr/>
                </a:pPr>
                <a:endParaRPr kumimoji="0" lang="en-US" sz="1469"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endParaRPr>
              </a:p>
            </p:txBody>
          </p:sp>
          <p:sp>
            <p:nvSpPr>
              <p:cNvPr id="294" name="Rectangle 293"/>
              <p:cNvSpPr/>
              <p:nvPr>
                <p:custDataLst>
                  <p:tags r:id="rId55"/>
                </p:custDataLst>
              </p:nvPr>
            </p:nvSpPr>
            <p:spPr bwMode="auto">
              <a:xfrm>
                <a:off x="4557245" y="7511743"/>
                <a:ext cx="182879"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marL="0" marR="0" lvl="0" indent="0" defTabSz="913862" eaLnBrk="1" fontAlgn="auto" latinLnBrk="0" hangingPunct="1">
                  <a:lnSpc>
                    <a:spcPct val="100000"/>
                  </a:lnSpc>
                  <a:spcBef>
                    <a:spcPts val="0"/>
                  </a:spcBef>
                  <a:spcAft>
                    <a:spcPts val="0"/>
                  </a:spcAft>
                  <a:buClrTx/>
                  <a:buSzTx/>
                  <a:buFontTx/>
                  <a:buNone/>
                  <a:tabLst/>
                  <a:defRPr/>
                </a:pPr>
                <a:endParaRPr kumimoji="0" lang="en-US" sz="1469" b="0" i="0" u="none" strike="noStrike" kern="0" cap="none" spc="0" normalizeH="0" baseline="0" noProof="0">
                  <a:ln>
                    <a:noFill/>
                  </a:ln>
                  <a:gradFill flip="none" rotWithShape="1">
                    <a:gsLst>
                      <a:gs pos="0">
                        <a:srgbClr val="FFFFFF"/>
                      </a:gs>
                      <a:gs pos="100000">
                        <a:srgbClr val="FFFFFF"/>
                      </a:gs>
                    </a:gsLst>
                    <a:lin ang="5400000" scaled="0"/>
                    <a:tileRect/>
                  </a:gradFill>
                  <a:effectLst/>
                  <a:uLnTx/>
                  <a:uFillTx/>
                  <a:ea typeface="Segoe UI" pitchFamily="34" charset="0"/>
                  <a:cs typeface="Segoe UI" pitchFamily="34" charset="0"/>
                </a:endParaRPr>
              </a:p>
            </p:txBody>
          </p:sp>
        </p:grpSp>
        <p:sp>
          <p:nvSpPr>
            <p:cNvPr id="287" name="Freeform 286"/>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sp>
          <p:nvSpPr>
            <p:cNvPr id="288" name="Freeform 287"/>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grpSp>
      <p:sp>
        <p:nvSpPr>
          <p:cNvPr id="203" name="Rounded Rectangle 202"/>
          <p:cNvSpPr/>
          <p:nvPr/>
        </p:nvSpPr>
        <p:spPr bwMode="auto">
          <a:xfrm>
            <a:off x="10593656" y="4648819"/>
            <a:ext cx="34903" cy="79064"/>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Segoe UI Light"/>
              <a:ea typeface="Segoe UI" pitchFamily="34" charset="0"/>
              <a:cs typeface="Segoe UI" pitchFamily="34" charset="0"/>
            </a:endParaRPr>
          </a:p>
        </p:txBody>
      </p:sp>
      <p:sp>
        <p:nvSpPr>
          <p:cNvPr id="204" name="Rounded Rectangle 203"/>
          <p:cNvSpPr/>
          <p:nvPr/>
        </p:nvSpPr>
        <p:spPr bwMode="auto">
          <a:xfrm>
            <a:off x="10549618" y="4607963"/>
            <a:ext cx="34903" cy="10896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Segoe UI Light"/>
              <a:ea typeface="Segoe UI" pitchFamily="34" charset="0"/>
              <a:cs typeface="Segoe UI" pitchFamily="34" charset="0"/>
            </a:endParaRPr>
          </a:p>
        </p:txBody>
      </p:sp>
      <p:sp>
        <p:nvSpPr>
          <p:cNvPr id="205" name="Rounded Rectangle 204"/>
          <p:cNvSpPr/>
          <p:nvPr/>
        </p:nvSpPr>
        <p:spPr bwMode="auto">
          <a:xfrm>
            <a:off x="10501491" y="4553667"/>
            <a:ext cx="34903" cy="14817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Segoe UI Light"/>
              <a:ea typeface="Segoe UI" pitchFamily="34" charset="0"/>
              <a:cs typeface="Segoe UI" pitchFamily="34" charset="0"/>
            </a:endParaRPr>
          </a:p>
        </p:txBody>
      </p:sp>
      <p:sp>
        <p:nvSpPr>
          <p:cNvPr id="206" name="Rounded Rectangle 205"/>
          <p:cNvSpPr/>
          <p:nvPr/>
        </p:nvSpPr>
        <p:spPr bwMode="auto">
          <a:xfrm>
            <a:off x="10457740" y="4508253"/>
            <a:ext cx="34903" cy="183006"/>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Segoe UI Light"/>
              <a:ea typeface="Segoe UI" pitchFamily="34" charset="0"/>
              <a:cs typeface="Segoe UI" pitchFamily="34" charset="0"/>
            </a:endParaRPr>
          </a:p>
        </p:txBody>
      </p:sp>
      <p:sp>
        <p:nvSpPr>
          <p:cNvPr id="207" name="Freeform 206"/>
          <p:cNvSpPr/>
          <p:nvPr/>
        </p:nvSpPr>
        <p:spPr bwMode="auto">
          <a:xfrm>
            <a:off x="10426760" y="4478162"/>
            <a:ext cx="261169" cy="252679"/>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587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endParaRPr>
          </a:p>
        </p:txBody>
      </p:sp>
      <p:pic>
        <p:nvPicPr>
          <p:cNvPr id="208" name="Picture 207"/>
          <p:cNvPicPr>
            <a:picLocks noChangeAspect="1"/>
          </p:cNvPicPr>
          <p:nvPr/>
        </p:nvPicPr>
        <p:blipFill>
          <a:blip r:embed="rId65" cstate="screen">
            <a:extLst>
              <a:ext uri="{28A0092B-C50C-407E-A947-70E740481C1C}">
                <a14:useLocalDpi xmlns:a14="http://schemas.microsoft.com/office/drawing/2010/main"/>
              </a:ext>
            </a:extLst>
          </a:blip>
          <a:stretch>
            <a:fillRect/>
          </a:stretch>
        </p:blipFill>
        <p:spPr>
          <a:xfrm>
            <a:off x="10369472" y="5495722"/>
            <a:ext cx="398210" cy="383994"/>
          </a:xfrm>
          <a:prstGeom prst="rect">
            <a:avLst/>
          </a:prstGeom>
        </p:spPr>
      </p:pic>
      <p:sp>
        <p:nvSpPr>
          <p:cNvPr id="296" name="Oval 295"/>
          <p:cNvSpPr/>
          <p:nvPr/>
        </p:nvSpPr>
        <p:spPr>
          <a:xfrm>
            <a:off x="10399640" y="4987527"/>
            <a:ext cx="286733" cy="277038"/>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97" name="Freeform 296"/>
          <p:cNvSpPr/>
          <p:nvPr/>
        </p:nvSpPr>
        <p:spPr>
          <a:xfrm>
            <a:off x="10412720" y="4999880"/>
            <a:ext cx="286733" cy="277038"/>
          </a:xfrm>
          <a:custGeom>
            <a:avLst/>
            <a:gdLst>
              <a:gd name="connsiteX0" fmla="*/ 268152 w 914402"/>
              <a:gd name="connsiteY0" fmla="*/ 572297 h 916192"/>
              <a:gd name="connsiteX1" fmla="*/ 271114 w 914402"/>
              <a:gd name="connsiteY1" fmla="*/ 575279 h 916192"/>
              <a:gd name="connsiteX2" fmla="*/ 389682 w 914402"/>
              <a:gd name="connsiteY2" fmla="*/ 668980 h 916192"/>
              <a:gd name="connsiteX3" fmla="*/ 392199 w 914402"/>
              <a:gd name="connsiteY3" fmla="*/ 670548 h 916192"/>
              <a:gd name="connsiteX4" fmla="*/ 391581 w 914402"/>
              <a:gd name="connsiteY4" fmla="*/ 672439 h 916192"/>
              <a:gd name="connsiteX5" fmla="*/ 386619 w 914402"/>
              <a:gd name="connsiteY5" fmla="*/ 709128 h 916192"/>
              <a:gd name="connsiteX6" fmla="*/ 496985 w 914402"/>
              <a:gd name="connsiteY6" fmla="*/ 832508 h 916192"/>
              <a:gd name="connsiteX7" fmla="*/ 588503 w 914402"/>
              <a:gd name="connsiteY7" fmla="*/ 778111 h 916192"/>
              <a:gd name="connsiteX8" fmla="*/ 593389 w 914402"/>
              <a:gd name="connsiteY8" fmla="*/ 769120 h 916192"/>
              <a:gd name="connsiteX9" fmla="*/ 610229 w 914402"/>
              <a:gd name="connsiteY9" fmla="*/ 775190 h 916192"/>
              <a:gd name="connsiteX10" fmla="*/ 701502 w 914402"/>
              <a:gd name="connsiteY10" fmla="*/ 802564 h 916192"/>
              <a:gd name="connsiteX11" fmla="*/ 744121 w 914402"/>
              <a:gd name="connsiteY11" fmla="*/ 812086 h 916192"/>
              <a:gd name="connsiteX12" fmla="*/ 712827 w 914402"/>
              <a:gd name="connsiteY12" fmla="*/ 837956 h 916192"/>
              <a:gd name="connsiteX13" fmla="*/ 457201 w 914402"/>
              <a:gd name="connsiteY13" fmla="*/ 916192 h 916192"/>
              <a:gd name="connsiteX14" fmla="*/ 201576 w 914402"/>
              <a:gd name="connsiteY14" fmla="*/ 837956 h 916192"/>
              <a:gd name="connsiteX15" fmla="*/ 143469 w 914402"/>
              <a:gd name="connsiteY15" fmla="*/ 789920 h 916192"/>
              <a:gd name="connsiteX16" fmla="*/ 145668 w 914402"/>
              <a:gd name="connsiteY16" fmla="*/ 708199 h 916192"/>
              <a:gd name="connsiteX17" fmla="*/ 165927 w 914402"/>
              <a:gd name="connsiteY17" fmla="*/ 600670 h 916192"/>
              <a:gd name="connsiteX18" fmla="*/ 166549 w 914402"/>
              <a:gd name="connsiteY18" fmla="*/ 598577 h 916192"/>
              <a:gd name="connsiteX19" fmla="*/ 182545 w 914402"/>
              <a:gd name="connsiteY19" fmla="*/ 599480 h 916192"/>
              <a:gd name="connsiteX20" fmla="*/ 260700 w 914402"/>
              <a:gd name="connsiteY20" fmla="*/ 577357 h 916192"/>
              <a:gd name="connsiteX21" fmla="*/ 63611 w 914402"/>
              <a:gd name="connsiteY21" fmla="*/ 228686 h 916192"/>
              <a:gd name="connsiteX22" fmla="*/ 70596 w 914402"/>
              <a:gd name="connsiteY22" fmla="*/ 252365 h 916192"/>
              <a:gd name="connsiteX23" fmla="*/ 78485 w 914402"/>
              <a:gd name="connsiteY23" fmla="*/ 274543 h 916192"/>
              <a:gd name="connsiteX24" fmla="*/ 78248 w 914402"/>
              <a:gd name="connsiteY24" fmla="*/ 274742 h 916192"/>
              <a:gd name="connsiteX25" fmla="*/ 18580 w 914402"/>
              <a:gd name="connsiteY25" fmla="*/ 416182 h 916192"/>
              <a:gd name="connsiteX26" fmla="*/ 78248 w 914402"/>
              <a:gd name="connsiteY26" fmla="*/ 557624 h 916192"/>
              <a:gd name="connsiteX27" fmla="*/ 81178 w 914402"/>
              <a:gd name="connsiteY27" fmla="*/ 560073 h 916192"/>
              <a:gd name="connsiteX28" fmla="*/ 73227 w 914402"/>
              <a:gd name="connsiteY28" fmla="*/ 584530 h 916192"/>
              <a:gd name="connsiteX29" fmla="*/ 58098 w 914402"/>
              <a:gd name="connsiteY29" fmla="*/ 640404 h 916192"/>
              <a:gd name="connsiteX30" fmla="*/ 52384 w 914402"/>
              <a:gd name="connsiteY30" fmla="*/ 666782 h 916192"/>
              <a:gd name="connsiteX31" fmla="*/ 35929 w 914402"/>
              <a:gd name="connsiteY31" fmla="*/ 636408 h 916192"/>
              <a:gd name="connsiteX32" fmla="*/ 0 w 914402"/>
              <a:gd name="connsiteY32" fmla="*/ 458096 h 916192"/>
              <a:gd name="connsiteX33" fmla="*/ 35929 w 914402"/>
              <a:gd name="connsiteY33" fmla="*/ 279785 h 916192"/>
              <a:gd name="connsiteX34" fmla="*/ 487916 w 914402"/>
              <a:gd name="connsiteY34" fmla="*/ 194477 h 916192"/>
              <a:gd name="connsiteX35" fmla="*/ 515467 w 914402"/>
              <a:gd name="connsiteY35" fmla="*/ 224175 h 916192"/>
              <a:gd name="connsiteX36" fmla="*/ 619347 w 914402"/>
              <a:gd name="connsiteY36" fmla="*/ 331872 h 916192"/>
              <a:gd name="connsiteX37" fmla="*/ 659831 w 914402"/>
              <a:gd name="connsiteY37" fmla="*/ 372196 h 916192"/>
              <a:gd name="connsiteX38" fmla="*/ 656558 w 914402"/>
              <a:gd name="connsiteY38" fmla="*/ 378219 h 916192"/>
              <a:gd name="connsiteX39" fmla="*/ 642247 w 914402"/>
              <a:gd name="connsiteY39" fmla="*/ 441401 h 916192"/>
              <a:gd name="connsiteX40" fmla="*/ 760818 w 914402"/>
              <a:gd name="connsiteY40" fmla="*/ 573952 h 916192"/>
              <a:gd name="connsiteX41" fmla="*/ 827112 w 914402"/>
              <a:gd name="connsiteY41" fmla="*/ 551315 h 916192"/>
              <a:gd name="connsiteX42" fmla="*/ 835079 w 914402"/>
              <a:gd name="connsiteY42" fmla="*/ 544655 h 916192"/>
              <a:gd name="connsiteX43" fmla="*/ 890183 w 914402"/>
              <a:gd name="connsiteY43" fmla="*/ 598612 h 916192"/>
              <a:gd name="connsiteX44" fmla="*/ 878473 w 914402"/>
              <a:gd name="connsiteY44" fmla="*/ 636408 h 916192"/>
              <a:gd name="connsiteX45" fmla="*/ 836319 w 914402"/>
              <a:gd name="connsiteY45" fmla="*/ 714222 h 916192"/>
              <a:gd name="connsiteX46" fmla="*/ 826204 w 914402"/>
              <a:gd name="connsiteY46" fmla="*/ 726506 h 916192"/>
              <a:gd name="connsiteX47" fmla="*/ 733097 w 914402"/>
              <a:gd name="connsiteY47" fmla="*/ 716211 h 916192"/>
              <a:gd name="connsiteX48" fmla="*/ 613764 w 914402"/>
              <a:gd name="connsiteY48" fmla="*/ 686278 h 916192"/>
              <a:gd name="connsiteX49" fmla="*/ 604847 w 914402"/>
              <a:gd name="connsiteY49" fmla="*/ 683124 h 916192"/>
              <a:gd name="connsiteX50" fmla="*/ 602390 w 914402"/>
              <a:gd name="connsiteY50" fmla="*/ 672439 h 916192"/>
              <a:gd name="connsiteX51" fmla="*/ 496985 w 914402"/>
              <a:gd name="connsiteY51" fmla="*/ 585748 h 916192"/>
              <a:gd name="connsiteX52" fmla="*/ 444378 w 914402"/>
              <a:gd name="connsiteY52" fmla="*/ 600640 h 916192"/>
              <a:gd name="connsiteX53" fmla="*/ 440149 w 914402"/>
              <a:gd name="connsiteY53" fmla="*/ 603512 h 916192"/>
              <a:gd name="connsiteX54" fmla="*/ 431572 w 914402"/>
              <a:gd name="connsiteY54" fmla="*/ 598066 h 916192"/>
              <a:gd name="connsiteX55" fmla="*/ 327436 w 914402"/>
              <a:gd name="connsiteY55" fmla="*/ 513229 h 916192"/>
              <a:gd name="connsiteX56" fmla="*/ 323610 w 914402"/>
              <a:gd name="connsiteY56" fmla="*/ 509277 h 916192"/>
              <a:gd name="connsiteX57" fmla="*/ 326720 w 914402"/>
              <a:gd name="connsiteY57" fmla="*/ 503553 h 916192"/>
              <a:gd name="connsiteX58" fmla="*/ 346510 w 914402"/>
              <a:gd name="connsiteY58" fmla="*/ 416182 h 916192"/>
              <a:gd name="connsiteX59" fmla="*/ 326720 w 914402"/>
              <a:gd name="connsiteY59" fmla="*/ 328812 h 916192"/>
              <a:gd name="connsiteX60" fmla="*/ 324187 w 914402"/>
              <a:gd name="connsiteY60" fmla="*/ 324151 h 916192"/>
              <a:gd name="connsiteX61" fmla="*/ 335299 w 914402"/>
              <a:gd name="connsiteY61" fmla="*/ 312285 h 916192"/>
              <a:gd name="connsiteX62" fmla="*/ 471316 w 914402"/>
              <a:gd name="connsiteY62" fmla="*/ 204389 h 916192"/>
              <a:gd name="connsiteX63" fmla="*/ 737224 w 914402"/>
              <a:gd name="connsiteY63" fmla="*/ 98405 h 916192"/>
              <a:gd name="connsiteX64" fmla="*/ 780491 w 914402"/>
              <a:gd name="connsiteY64" fmla="*/ 134174 h 916192"/>
              <a:gd name="connsiteX65" fmla="*/ 914402 w 914402"/>
              <a:gd name="connsiteY65" fmla="*/ 458096 h 916192"/>
              <a:gd name="connsiteX66" fmla="*/ 910497 w 914402"/>
              <a:gd name="connsiteY66" fmla="*/ 496909 h 916192"/>
              <a:gd name="connsiteX67" fmla="*/ 879177 w 914402"/>
              <a:gd name="connsiteY67" fmla="*/ 471323 h 916192"/>
              <a:gd name="connsiteX68" fmla="*/ 876724 w 914402"/>
              <a:gd name="connsiteY68" fmla="*/ 469226 h 916192"/>
              <a:gd name="connsiteX69" fmla="*/ 876980 w 914402"/>
              <a:gd name="connsiteY69" fmla="*/ 468115 h 916192"/>
              <a:gd name="connsiteX70" fmla="*/ 879389 w 914402"/>
              <a:gd name="connsiteY70" fmla="*/ 441401 h 916192"/>
              <a:gd name="connsiteX71" fmla="*/ 760818 w 914402"/>
              <a:gd name="connsiteY71" fmla="*/ 308850 h 916192"/>
              <a:gd name="connsiteX72" fmla="*/ 714665 w 914402"/>
              <a:gd name="connsiteY72" fmla="*/ 319266 h 916192"/>
              <a:gd name="connsiteX73" fmla="*/ 712882 w 914402"/>
              <a:gd name="connsiteY73" fmla="*/ 320226 h 916192"/>
              <a:gd name="connsiteX74" fmla="*/ 710889 w 914402"/>
              <a:gd name="connsiteY74" fmla="*/ 318300 h 916192"/>
              <a:gd name="connsiteX75" fmla="*/ 632541 w 914402"/>
              <a:gd name="connsiteY75" fmla="*/ 238604 h 916192"/>
              <a:gd name="connsiteX76" fmla="*/ 557237 w 914402"/>
              <a:gd name="connsiteY76" fmla="*/ 157439 h 916192"/>
              <a:gd name="connsiteX77" fmla="*/ 565298 w 914402"/>
              <a:gd name="connsiteY77" fmla="*/ 153516 h 916192"/>
              <a:gd name="connsiteX78" fmla="*/ 695707 w 914402"/>
              <a:gd name="connsiteY78" fmla="*/ 106746 h 916192"/>
              <a:gd name="connsiteX79" fmla="*/ 334330 w 914402"/>
              <a:gd name="connsiteY79" fmla="*/ 18865 h 916192"/>
              <a:gd name="connsiteX80" fmla="*/ 392503 w 914402"/>
              <a:gd name="connsiteY80" fmla="*/ 87910 h 916192"/>
              <a:gd name="connsiteX81" fmla="*/ 411939 w 914402"/>
              <a:gd name="connsiteY81" fmla="*/ 110067 h 916192"/>
              <a:gd name="connsiteX82" fmla="*/ 393920 w 914402"/>
              <a:gd name="connsiteY82" fmla="*/ 122200 h 916192"/>
              <a:gd name="connsiteX83" fmla="*/ 268021 w 914402"/>
              <a:gd name="connsiteY83" fmla="*/ 233925 h 916192"/>
              <a:gd name="connsiteX84" fmla="*/ 253100 w 914402"/>
              <a:gd name="connsiteY84" fmla="*/ 250915 h 916192"/>
              <a:gd name="connsiteX85" fmla="*/ 246367 w 914402"/>
              <a:gd name="connsiteY85" fmla="*/ 247289 h 916192"/>
              <a:gd name="connsiteX86" fmla="*/ 182545 w 914402"/>
              <a:gd name="connsiteY86" fmla="*/ 232885 h 916192"/>
              <a:gd name="connsiteX87" fmla="*/ 149501 w 914402"/>
              <a:gd name="connsiteY87" fmla="*/ 236609 h 916192"/>
              <a:gd name="connsiteX88" fmla="*/ 147176 w 914402"/>
              <a:gd name="connsiteY88" fmla="*/ 237277 h 916192"/>
              <a:gd name="connsiteX89" fmla="*/ 136136 w 914402"/>
              <a:gd name="connsiteY89" fmla="*/ 209315 h 916192"/>
              <a:gd name="connsiteX90" fmla="*/ 117804 w 914402"/>
              <a:gd name="connsiteY90" fmla="*/ 153735 h 916192"/>
              <a:gd name="connsiteX91" fmla="*/ 133911 w 914402"/>
              <a:gd name="connsiteY91" fmla="*/ 134174 h 916192"/>
              <a:gd name="connsiteX92" fmla="*/ 279238 w 914402"/>
              <a:gd name="connsiteY92" fmla="*/ 36000 h 916192"/>
              <a:gd name="connsiteX93" fmla="*/ 457201 w 914402"/>
              <a:gd name="connsiteY93" fmla="*/ 0 h 916192"/>
              <a:gd name="connsiteX94" fmla="*/ 549343 w 914402"/>
              <a:gd name="connsiteY94" fmla="*/ 9307 h 916192"/>
              <a:gd name="connsiteX95" fmla="*/ 589460 w 914402"/>
              <a:gd name="connsiteY95" fmla="*/ 21784 h 916192"/>
              <a:gd name="connsiteX96" fmla="*/ 517229 w 914402"/>
              <a:gd name="connsiteY96" fmla="*/ 49233 h 916192"/>
              <a:gd name="connsiteX97" fmla="*/ 478806 w 914402"/>
              <a:gd name="connsiteY97" fmla="*/ 69160 h 916192"/>
              <a:gd name="connsiteX98" fmla="*/ 422099 w 914402"/>
              <a:gd name="connsiteY98" fmla="*/ 3546 h 91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914402" h="916192">
                <a:moveTo>
                  <a:pt x="268152" y="572297"/>
                </a:moveTo>
                <a:lnTo>
                  <a:pt x="271114" y="575279"/>
                </a:lnTo>
                <a:cubicBezTo>
                  <a:pt x="308569" y="611124"/>
                  <a:pt x="348514" y="642135"/>
                  <a:pt x="389682" y="668980"/>
                </a:cubicBezTo>
                <a:lnTo>
                  <a:pt x="392199" y="670548"/>
                </a:lnTo>
                <a:lnTo>
                  <a:pt x="391581" y="672439"/>
                </a:lnTo>
                <a:cubicBezTo>
                  <a:pt x="388355" y="684029"/>
                  <a:pt x="386619" y="696352"/>
                  <a:pt x="386619" y="709128"/>
                </a:cubicBezTo>
                <a:cubicBezTo>
                  <a:pt x="386619" y="777269"/>
                  <a:pt x="436031" y="832508"/>
                  <a:pt x="496985" y="832508"/>
                </a:cubicBezTo>
                <a:cubicBezTo>
                  <a:pt x="535081" y="832508"/>
                  <a:pt x="568669" y="810930"/>
                  <a:pt x="588503" y="778111"/>
                </a:cubicBezTo>
                <a:lnTo>
                  <a:pt x="593389" y="769120"/>
                </a:lnTo>
                <a:lnTo>
                  <a:pt x="610229" y="775190"/>
                </a:lnTo>
                <a:cubicBezTo>
                  <a:pt x="641394" y="785911"/>
                  <a:pt x="671997" y="794942"/>
                  <a:pt x="701502" y="802564"/>
                </a:cubicBezTo>
                <a:lnTo>
                  <a:pt x="744121" y="812086"/>
                </a:lnTo>
                <a:lnTo>
                  <a:pt x="712827" y="837956"/>
                </a:lnTo>
                <a:cubicBezTo>
                  <a:pt x="639857" y="887350"/>
                  <a:pt x="551891" y="916192"/>
                  <a:pt x="457201" y="916192"/>
                </a:cubicBezTo>
                <a:cubicBezTo>
                  <a:pt x="362512" y="916192"/>
                  <a:pt x="274546" y="887350"/>
                  <a:pt x="201576" y="837956"/>
                </a:cubicBezTo>
                <a:lnTo>
                  <a:pt x="143469" y="789920"/>
                </a:lnTo>
                <a:lnTo>
                  <a:pt x="145668" y="708199"/>
                </a:lnTo>
                <a:cubicBezTo>
                  <a:pt x="149718" y="670399"/>
                  <a:pt x="156609" y="634577"/>
                  <a:pt x="165927" y="600670"/>
                </a:cubicBezTo>
                <a:lnTo>
                  <a:pt x="166549" y="598577"/>
                </a:lnTo>
                <a:lnTo>
                  <a:pt x="182545" y="599480"/>
                </a:lnTo>
                <a:cubicBezTo>
                  <a:pt x="210844" y="599480"/>
                  <a:pt x="237467" y="591466"/>
                  <a:pt x="260700" y="577357"/>
                </a:cubicBezTo>
                <a:close/>
                <a:moveTo>
                  <a:pt x="63611" y="228686"/>
                </a:moveTo>
                <a:lnTo>
                  <a:pt x="70596" y="252365"/>
                </a:lnTo>
                <a:lnTo>
                  <a:pt x="78485" y="274543"/>
                </a:lnTo>
                <a:lnTo>
                  <a:pt x="78248" y="274742"/>
                </a:lnTo>
                <a:cubicBezTo>
                  <a:pt x="41808" y="308360"/>
                  <a:pt x="18580" y="359240"/>
                  <a:pt x="18580" y="416182"/>
                </a:cubicBezTo>
                <a:cubicBezTo>
                  <a:pt x="18580" y="473126"/>
                  <a:pt x="41807" y="524005"/>
                  <a:pt x="78248" y="557624"/>
                </a:cubicBezTo>
                <a:lnTo>
                  <a:pt x="81178" y="560073"/>
                </a:lnTo>
                <a:lnTo>
                  <a:pt x="73227" y="584530"/>
                </a:lnTo>
                <a:cubicBezTo>
                  <a:pt x="67189" y="604563"/>
                  <a:pt x="62212" y="623311"/>
                  <a:pt x="58098" y="640404"/>
                </a:cubicBezTo>
                <a:lnTo>
                  <a:pt x="52384" y="666782"/>
                </a:lnTo>
                <a:lnTo>
                  <a:pt x="35929" y="636408"/>
                </a:lnTo>
                <a:cubicBezTo>
                  <a:pt x="12794" y="581602"/>
                  <a:pt x="0" y="521346"/>
                  <a:pt x="0" y="458096"/>
                </a:cubicBezTo>
                <a:cubicBezTo>
                  <a:pt x="0" y="394846"/>
                  <a:pt x="12794" y="334591"/>
                  <a:pt x="35929" y="279785"/>
                </a:cubicBezTo>
                <a:close/>
                <a:moveTo>
                  <a:pt x="487916" y="194477"/>
                </a:moveTo>
                <a:lnTo>
                  <a:pt x="515467" y="224175"/>
                </a:lnTo>
                <a:cubicBezTo>
                  <a:pt x="549896" y="260829"/>
                  <a:pt x="584536" y="296618"/>
                  <a:pt x="619347" y="331872"/>
                </a:cubicBezTo>
                <a:lnTo>
                  <a:pt x="659831" y="372196"/>
                </a:lnTo>
                <a:lnTo>
                  <a:pt x="656558" y="378219"/>
                </a:lnTo>
                <a:cubicBezTo>
                  <a:pt x="647431" y="397001"/>
                  <a:pt x="642247" y="418524"/>
                  <a:pt x="642247" y="441401"/>
                </a:cubicBezTo>
                <a:cubicBezTo>
                  <a:pt x="642247" y="514608"/>
                  <a:pt x="695333" y="573952"/>
                  <a:pt x="760818" y="573952"/>
                </a:cubicBezTo>
                <a:cubicBezTo>
                  <a:pt x="785375" y="573952"/>
                  <a:pt x="808188" y="565607"/>
                  <a:pt x="827112" y="551315"/>
                </a:cubicBezTo>
                <a:lnTo>
                  <a:pt x="835079" y="544655"/>
                </a:lnTo>
                <a:lnTo>
                  <a:pt x="890183" y="598612"/>
                </a:lnTo>
                <a:lnTo>
                  <a:pt x="878473" y="636408"/>
                </a:lnTo>
                <a:cubicBezTo>
                  <a:pt x="866905" y="663810"/>
                  <a:pt x="852752" y="689851"/>
                  <a:pt x="836319" y="714222"/>
                </a:cubicBezTo>
                <a:lnTo>
                  <a:pt x="826204" y="726506"/>
                </a:lnTo>
                <a:lnTo>
                  <a:pt x="733097" y="716211"/>
                </a:lnTo>
                <a:cubicBezTo>
                  <a:pt x="691833" y="708867"/>
                  <a:pt x="652012" y="698893"/>
                  <a:pt x="613764" y="686278"/>
                </a:cubicBezTo>
                <a:lnTo>
                  <a:pt x="604847" y="683124"/>
                </a:lnTo>
                <a:lnTo>
                  <a:pt x="602390" y="672439"/>
                </a:lnTo>
                <a:cubicBezTo>
                  <a:pt x="588416" y="622214"/>
                  <a:pt x="546510" y="585748"/>
                  <a:pt x="496985" y="585748"/>
                </a:cubicBezTo>
                <a:cubicBezTo>
                  <a:pt x="477937" y="585748"/>
                  <a:pt x="460016" y="591143"/>
                  <a:pt x="444378" y="600640"/>
                </a:cubicBezTo>
                <a:lnTo>
                  <a:pt x="440149" y="603512"/>
                </a:lnTo>
                <a:lnTo>
                  <a:pt x="431572" y="598066"/>
                </a:lnTo>
                <a:cubicBezTo>
                  <a:pt x="394454" y="573266"/>
                  <a:pt x="359678" y="544992"/>
                  <a:pt x="327436" y="513229"/>
                </a:cubicBezTo>
                <a:lnTo>
                  <a:pt x="323610" y="509277"/>
                </a:lnTo>
                <a:lnTo>
                  <a:pt x="326720" y="503553"/>
                </a:lnTo>
                <a:cubicBezTo>
                  <a:pt x="339341" y="477581"/>
                  <a:pt x="346510" y="447818"/>
                  <a:pt x="346510" y="416182"/>
                </a:cubicBezTo>
                <a:cubicBezTo>
                  <a:pt x="346510" y="384548"/>
                  <a:pt x="339341" y="354784"/>
                  <a:pt x="326720" y="328812"/>
                </a:cubicBezTo>
                <a:lnTo>
                  <a:pt x="324187" y="324151"/>
                </a:lnTo>
                <a:lnTo>
                  <a:pt x="335299" y="312285"/>
                </a:lnTo>
                <a:cubicBezTo>
                  <a:pt x="377811" y="269720"/>
                  <a:pt x="424251" y="233924"/>
                  <a:pt x="471316" y="204389"/>
                </a:cubicBezTo>
                <a:close/>
                <a:moveTo>
                  <a:pt x="737224" y="98405"/>
                </a:moveTo>
                <a:lnTo>
                  <a:pt x="780491" y="134174"/>
                </a:lnTo>
                <a:cubicBezTo>
                  <a:pt x="863228" y="217073"/>
                  <a:pt x="914402" y="331597"/>
                  <a:pt x="914402" y="458096"/>
                </a:cubicBezTo>
                <a:lnTo>
                  <a:pt x="910497" y="496909"/>
                </a:lnTo>
                <a:lnTo>
                  <a:pt x="879177" y="471323"/>
                </a:lnTo>
                <a:lnTo>
                  <a:pt x="876724" y="469226"/>
                </a:lnTo>
                <a:lnTo>
                  <a:pt x="876980" y="468115"/>
                </a:lnTo>
                <a:cubicBezTo>
                  <a:pt x="878559" y="459486"/>
                  <a:pt x="879389" y="450551"/>
                  <a:pt x="879389" y="441401"/>
                </a:cubicBezTo>
                <a:cubicBezTo>
                  <a:pt x="879389" y="368195"/>
                  <a:pt x="826303" y="308850"/>
                  <a:pt x="760818" y="308850"/>
                </a:cubicBezTo>
                <a:cubicBezTo>
                  <a:pt x="744447" y="308850"/>
                  <a:pt x="728851" y="312559"/>
                  <a:pt x="714665" y="319266"/>
                </a:cubicBezTo>
                <a:lnTo>
                  <a:pt x="712882" y="320226"/>
                </a:lnTo>
                <a:lnTo>
                  <a:pt x="710889" y="318300"/>
                </a:lnTo>
                <a:cubicBezTo>
                  <a:pt x="684278" y="292122"/>
                  <a:pt x="658238" y="265574"/>
                  <a:pt x="632541" y="238604"/>
                </a:cubicBezTo>
                <a:lnTo>
                  <a:pt x="557237" y="157439"/>
                </a:lnTo>
                <a:lnTo>
                  <a:pt x="565298" y="153516"/>
                </a:lnTo>
                <a:cubicBezTo>
                  <a:pt x="611403" y="132252"/>
                  <a:pt x="655952" y="116827"/>
                  <a:pt x="695707" y="106746"/>
                </a:cubicBezTo>
                <a:close/>
                <a:moveTo>
                  <a:pt x="334330" y="18865"/>
                </a:moveTo>
                <a:lnTo>
                  <a:pt x="392503" y="87910"/>
                </a:lnTo>
                <a:lnTo>
                  <a:pt x="411939" y="110067"/>
                </a:lnTo>
                <a:lnTo>
                  <a:pt x="393920" y="122200"/>
                </a:lnTo>
                <a:cubicBezTo>
                  <a:pt x="345654" y="156729"/>
                  <a:pt x="303992" y="194541"/>
                  <a:pt x="268021" y="233925"/>
                </a:cubicBezTo>
                <a:lnTo>
                  <a:pt x="253100" y="250915"/>
                </a:lnTo>
                <a:lnTo>
                  <a:pt x="246367" y="247289"/>
                </a:lnTo>
                <a:cubicBezTo>
                  <a:pt x="226751" y="238014"/>
                  <a:pt x="205184" y="232885"/>
                  <a:pt x="182545" y="232885"/>
                </a:cubicBezTo>
                <a:cubicBezTo>
                  <a:pt x="171226" y="232885"/>
                  <a:pt x="160175" y="234167"/>
                  <a:pt x="149501" y="236609"/>
                </a:cubicBezTo>
                <a:lnTo>
                  <a:pt x="147176" y="237277"/>
                </a:lnTo>
                <a:lnTo>
                  <a:pt x="136136" y="209315"/>
                </a:lnTo>
                <a:lnTo>
                  <a:pt x="117804" y="153735"/>
                </a:lnTo>
                <a:lnTo>
                  <a:pt x="133911" y="134174"/>
                </a:lnTo>
                <a:cubicBezTo>
                  <a:pt x="175280" y="92724"/>
                  <a:pt x="224539" y="59181"/>
                  <a:pt x="279238" y="36000"/>
                </a:cubicBezTo>
                <a:close/>
                <a:moveTo>
                  <a:pt x="457201" y="0"/>
                </a:moveTo>
                <a:cubicBezTo>
                  <a:pt x="488764" y="0"/>
                  <a:pt x="519580" y="3205"/>
                  <a:pt x="549343" y="9307"/>
                </a:cubicBezTo>
                <a:lnTo>
                  <a:pt x="589460" y="21784"/>
                </a:lnTo>
                <a:lnTo>
                  <a:pt x="517229" y="49233"/>
                </a:lnTo>
                <a:lnTo>
                  <a:pt x="478806" y="69160"/>
                </a:lnTo>
                <a:lnTo>
                  <a:pt x="422099" y="3546"/>
                </a:ln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306" name="Group 305"/>
          <p:cNvGrpSpPr/>
          <p:nvPr/>
        </p:nvGrpSpPr>
        <p:grpSpPr>
          <a:xfrm>
            <a:off x="1294356" y="6605840"/>
            <a:ext cx="178194" cy="122133"/>
            <a:chOff x="1136394" y="4818042"/>
            <a:chExt cx="181767" cy="124582"/>
          </a:xfrm>
        </p:grpSpPr>
        <p:cxnSp>
          <p:nvCxnSpPr>
            <p:cNvPr id="304" name="Straight Arrow Connector 303"/>
            <p:cNvCxnSpPr/>
            <p:nvPr/>
          </p:nvCxnSpPr>
          <p:spPr>
            <a:xfrm>
              <a:off x="1136394" y="4942624"/>
              <a:ext cx="181767"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5" name="Straight Arrow Connector 304"/>
            <p:cNvCxnSpPr/>
            <p:nvPr/>
          </p:nvCxnSpPr>
          <p:spPr>
            <a:xfrm>
              <a:off x="1136394" y="4818042"/>
              <a:ext cx="181767" cy="0"/>
            </a:xfrm>
            <a:prstGeom prst="straightConnector1">
              <a:avLst/>
            </a:prstGeom>
            <a:ln>
              <a:solidFill>
                <a:srgbClr val="0070C5"/>
              </a:solidFill>
              <a:tailEnd type="triangle"/>
            </a:ln>
          </p:spPr>
          <p:style>
            <a:lnRef idx="1">
              <a:schemeClr val="accent1"/>
            </a:lnRef>
            <a:fillRef idx="0">
              <a:schemeClr val="accent1"/>
            </a:fillRef>
            <a:effectRef idx="0">
              <a:schemeClr val="accent1"/>
            </a:effectRef>
            <a:fontRef idx="minor">
              <a:schemeClr val="tx1"/>
            </a:fontRef>
          </p:style>
        </p:cxnSp>
      </p:grpSp>
      <p:pic>
        <p:nvPicPr>
          <p:cNvPr id="142" name="Picture 8" descr="https://tse1.mm.bing.net/th?id=JN.h2uVUL%2fhqs4Sd7nLaoAxdg&amp;pid=15.1"/>
          <p:cNvPicPr>
            <a:picLocks noChangeAspect="1" noChangeArrowheads="1"/>
          </p:cNvPicPr>
          <p:nvPr/>
        </p:nvPicPr>
        <p:blipFill>
          <a:blip r:embed="rId66"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0393" y="2716803"/>
            <a:ext cx="294484" cy="403601"/>
          </a:xfrm>
          <a:prstGeom prst="rect">
            <a:avLst/>
          </a:prstGeom>
          <a:noFill/>
          <a:extLst>
            <a:ext uri="{909E8E84-426E-40DD-AFC4-6F175D3DCCD1}">
              <a14:hiddenFill xmlns:a14="http://schemas.microsoft.com/office/drawing/2010/main">
                <a:solidFill>
                  <a:srgbClr val="FFFFFF"/>
                </a:solidFill>
              </a14:hiddenFill>
            </a:ext>
          </a:extLst>
        </p:spPr>
      </p:pic>
      <p:pic>
        <p:nvPicPr>
          <p:cNvPr id="178214" name="Picture 38" descr="Apache Hive"/>
          <p:cNvPicPr>
            <a:picLocks noChangeAspect="1" noChangeArrowheads="1"/>
          </p:cNvPicPr>
          <p:nvPr/>
        </p:nvPicPr>
        <p:blipFill>
          <a:blip r:embed="rId67"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272689" y="3178916"/>
            <a:ext cx="231912" cy="292750"/>
          </a:xfrm>
          <a:prstGeom prst="rect">
            <a:avLst/>
          </a:prstGeom>
          <a:noFill/>
          <a:extLst>
            <a:ext uri="{909E8E84-426E-40DD-AFC4-6F175D3DCCD1}">
              <a14:hiddenFill xmlns:a14="http://schemas.microsoft.com/office/drawing/2010/main">
                <a:solidFill>
                  <a:srgbClr val="FFFFFF"/>
                </a:solidFill>
              </a14:hiddenFill>
            </a:ext>
          </a:extLst>
        </p:spPr>
      </p:pic>
      <p:pic>
        <p:nvPicPr>
          <p:cNvPr id="178216" name="Picture 40" descr="http://hortonworks.com/wp-content/uploads/2013/10/pig.gif"/>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7018282" y="2765883"/>
            <a:ext cx="168548" cy="347370"/>
          </a:xfrm>
          <a:prstGeom prst="rect">
            <a:avLst/>
          </a:prstGeom>
          <a:noFill/>
          <a:extLst>
            <a:ext uri="{909E8E84-426E-40DD-AFC4-6F175D3DCCD1}">
              <a14:hiddenFill xmlns:a14="http://schemas.microsoft.com/office/drawing/2010/main">
                <a:solidFill>
                  <a:srgbClr val="FFFFFF"/>
                </a:solidFill>
              </a14:hiddenFill>
            </a:ext>
          </a:extLst>
        </p:spPr>
      </p:pic>
      <p:cxnSp>
        <p:nvCxnSpPr>
          <p:cNvPr id="137" name="Straight Arrow Connector 54"/>
          <p:cNvCxnSpPr>
            <a:cxnSpLocks/>
          </p:cNvCxnSpPr>
          <p:nvPr/>
        </p:nvCxnSpPr>
        <p:spPr>
          <a:xfrm rot="5400000" flipH="1" flipV="1">
            <a:off x="5748319" y="4210387"/>
            <a:ext cx="391765" cy="454"/>
          </a:xfrm>
          <a:prstGeom prst="bentConnector3">
            <a:avLst>
              <a:gd name="adj1" fmla="val 50000"/>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448430" y="1592250"/>
            <a:ext cx="2724395" cy="501359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solidFill>
                  <a:schemeClr val="bg1">
                    <a:lumMod val="50000"/>
                  </a:schemeClr>
                </a:solidFill>
                <a:effectLst/>
                <a:uLnTx/>
                <a:uFillTx/>
                <a:latin typeface="Segoe UI Semibold" panose="020B0702040204020203" pitchFamily="34" charset="0"/>
                <a:cs typeface="Segoe UI Semibold" panose="020B0702040204020203" pitchFamily="34" charset="0"/>
              </a:rPr>
              <a:t>Serving Layer</a:t>
            </a:r>
          </a:p>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cxnSp>
        <p:nvCxnSpPr>
          <p:cNvPr id="197" name="Straight Arrow Connector 54"/>
          <p:cNvCxnSpPr>
            <a:cxnSpLocks/>
            <a:stCxn id="227" idx="2"/>
            <a:endCxn id="175" idx="0"/>
          </p:cNvCxnSpPr>
          <p:nvPr/>
        </p:nvCxnSpPr>
        <p:spPr>
          <a:xfrm rot="16200000" flipH="1">
            <a:off x="4516580" y="3403866"/>
            <a:ext cx="943622" cy="1079221"/>
          </a:xfrm>
          <a:prstGeom prst="bentConnector3">
            <a:avLst>
              <a:gd name="adj1" fmla="val 50000"/>
            </a:avLst>
          </a:prstGeom>
          <a:ln>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7" name="Freeform 177"/>
          <p:cNvSpPr/>
          <p:nvPr/>
        </p:nvSpPr>
        <p:spPr>
          <a:xfrm>
            <a:off x="4053791" y="2219269"/>
            <a:ext cx="168039" cy="230689"/>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rgbClr val="FFFFFF"/>
          </a:solidFill>
          <a:ln w="10795" cap="flat" cmpd="sng" algn="ctr">
            <a:noFill/>
            <a:prstDash val="solid"/>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lumMod val="20000"/>
                  <a:lumOff val="80000"/>
                </a:srgbClr>
              </a:solidFill>
              <a:effectLst/>
              <a:uLnTx/>
              <a:uFillTx/>
              <a:latin typeface="Segoe UI"/>
              <a:ea typeface="+mn-ea"/>
              <a:cs typeface="+mn-cs"/>
            </a:endParaRPr>
          </a:p>
        </p:txBody>
      </p:sp>
      <p:pic>
        <p:nvPicPr>
          <p:cNvPr id="159" name="Picture 13"/>
          <p:cNvPicPr>
            <a:picLocks noChangeAspect="1"/>
          </p:cNvPicPr>
          <p:nvPr/>
        </p:nvPicPr>
        <p:blipFill>
          <a:blip r:embed="rId69">
            <a:lum bright="100000"/>
            <a:extLst>
              <a:ext uri="{28A0092B-C50C-407E-A947-70E740481C1C}">
                <a14:useLocalDpi xmlns:a14="http://schemas.microsoft.com/office/drawing/2010/main" val="0"/>
              </a:ext>
            </a:extLst>
          </a:blip>
          <a:srcRect/>
          <a:stretch>
            <a:fillRect/>
          </a:stretch>
        </p:blipFill>
        <p:spPr bwMode="auto">
          <a:xfrm>
            <a:off x="5222044" y="2277157"/>
            <a:ext cx="196862" cy="256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Rectangle 238"/>
          <p:cNvSpPr/>
          <p:nvPr>
            <p:custDataLst>
              <p:tags r:id="rId42"/>
            </p:custDataLst>
          </p:nvPr>
        </p:nvSpPr>
        <p:spPr>
          <a:xfrm>
            <a:off x="3451027" y="2797897"/>
            <a:ext cx="925257" cy="522045"/>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00" b="0" i="0" u="none" strike="noStrike" kern="0" cap="none" spc="-49" normalizeH="0" baseline="0" noProof="0">
                <a:ln>
                  <a:noFill/>
                </a:ln>
                <a:solidFill>
                  <a:prstClr val="white"/>
                </a:solidFill>
                <a:effectLst/>
                <a:uLnTx/>
                <a:uFillTx/>
                <a:ea typeface="Segoe UI" pitchFamily="34" charset="0"/>
                <a:cs typeface="Segoe UI" pitchFamily="34" charset="0"/>
              </a:rPr>
              <a:t>Azure Blob Storage</a:t>
            </a:r>
          </a:p>
        </p:txBody>
      </p:sp>
      <p:grpSp>
        <p:nvGrpSpPr>
          <p:cNvPr id="234" name="Group 233"/>
          <p:cNvGrpSpPr/>
          <p:nvPr/>
        </p:nvGrpSpPr>
        <p:grpSpPr>
          <a:xfrm>
            <a:off x="4074936" y="3036600"/>
            <a:ext cx="254996" cy="223464"/>
            <a:chOff x="2317532" y="-4150064"/>
            <a:chExt cx="458787" cy="398463"/>
          </a:xfrm>
          <a:solidFill>
            <a:srgbClr val="FFFFFF"/>
          </a:solidFill>
        </p:grpSpPr>
        <p:sp>
          <p:nvSpPr>
            <p:cNvPr id="23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99" name="Freeform 34"/>
          <p:cNvSpPr>
            <a:spLocks noEditPoints="1"/>
          </p:cNvSpPr>
          <p:nvPr/>
        </p:nvSpPr>
        <p:spPr bwMode="auto">
          <a:xfrm>
            <a:off x="555145" y="3258955"/>
            <a:ext cx="334513" cy="25159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sp>
        <p:nvSpPr>
          <p:cNvPr id="300" name="TextBox 299"/>
          <p:cNvSpPr txBox="1"/>
          <p:nvPr/>
        </p:nvSpPr>
        <p:spPr>
          <a:xfrm>
            <a:off x="315752" y="3553547"/>
            <a:ext cx="712769" cy="400414"/>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800" b="1" i="0" u="none" strike="noStrike" kern="0" cap="none" spc="-29" normalizeH="0" baseline="0" noProof="0">
                <a:ln>
                  <a:noFill/>
                </a:ln>
                <a:solidFill>
                  <a:sysClr val="windowText" lastClr="000000"/>
                </a:solidFill>
                <a:effectLst/>
                <a:uLnTx/>
                <a:uFillTx/>
                <a:latin typeface="Segoe UI Semilight" panose="020B0402040204020203" pitchFamily="34" charset="0"/>
                <a:cs typeface="Segoe UI Semilight" panose="020B0402040204020203" pitchFamily="34" charset="0"/>
              </a:rPr>
              <a:t>Business </a:t>
            </a:r>
          </a:p>
        </p:txBody>
      </p:sp>
      <p:sp>
        <p:nvSpPr>
          <p:cNvPr id="302" name="TextBox 301"/>
          <p:cNvSpPr txBox="1"/>
          <p:nvPr/>
        </p:nvSpPr>
        <p:spPr>
          <a:xfrm>
            <a:off x="793653" y="3555014"/>
            <a:ext cx="678898" cy="412726"/>
          </a:xfrm>
          <a:prstGeom prst="rect">
            <a:avLst/>
          </a:prstGeom>
          <a:noFill/>
        </p:spPr>
        <p:txBody>
          <a:bodyPr wrap="square" lIns="179259" tIns="143407" rIns="179259" bIns="143407" rtlCol="0">
            <a:spAutoFit/>
          </a:bodyPr>
          <a:lstStyle/>
          <a:p>
            <a:pPr marL="0" marR="0" lvl="0" indent="0" defTabSz="914192" eaLnBrk="1" fontAlgn="auto" latinLnBrk="0" hangingPunct="1">
              <a:lnSpc>
                <a:spcPct val="100000"/>
              </a:lnSpc>
              <a:spcBef>
                <a:spcPct val="0"/>
              </a:spcBef>
              <a:spcAft>
                <a:spcPts val="588"/>
              </a:spcAft>
              <a:buClrTx/>
              <a:buSzTx/>
              <a:buFontTx/>
              <a:buNone/>
              <a:tabLst/>
              <a:defRPr/>
            </a:pPr>
            <a:r>
              <a:rPr kumimoji="0" lang="en-US" sz="800" b="1" i="0" u="none" strike="noStrike" kern="0" cap="none" spc="-29" normalizeH="0" baseline="0" noProof="0">
                <a:ln>
                  <a:noFill/>
                </a:ln>
                <a:solidFill>
                  <a:sysClr val="windowText" lastClr="000000"/>
                </a:solidFill>
                <a:effectLst/>
                <a:uLnTx/>
                <a:uFillTx/>
                <a:latin typeface="Segoe UI Semilight" panose="020B0402040204020203" pitchFamily="34" charset="0"/>
                <a:cs typeface="Segoe UI Semilight" panose="020B0402040204020203" pitchFamily="34" charset="0"/>
              </a:rPr>
              <a:t>Custom</a:t>
            </a:r>
          </a:p>
        </p:txBody>
      </p:sp>
      <p:sp>
        <p:nvSpPr>
          <p:cNvPr id="303" name="Freeform 53"/>
          <p:cNvSpPr>
            <a:spLocks noEditPoints="1"/>
          </p:cNvSpPr>
          <p:nvPr/>
        </p:nvSpPr>
        <p:spPr bwMode="auto">
          <a:xfrm>
            <a:off x="1016011" y="3264338"/>
            <a:ext cx="258502" cy="341218"/>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sp>
        <p:nvSpPr>
          <p:cNvPr id="308" name="Rectangle 307"/>
          <p:cNvSpPr/>
          <p:nvPr>
            <p:custDataLst>
              <p:tags r:id="rId43"/>
            </p:custDataLst>
          </p:nvPr>
        </p:nvSpPr>
        <p:spPr>
          <a:xfrm>
            <a:off x="1749670" y="3536978"/>
            <a:ext cx="801436" cy="639409"/>
          </a:xfrm>
          <a:prstGeom prst="rect">
            <a:avLst/>
          </a:prstGeom>
          <a:solidFill>
            <a:srgbClr val="7F7F7F"/>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rPr>
              <a:t>HDInsight </a:t>
            </a:r>
            <a:r>
              <a:rPr kumimoji="0" lang="en-US" sz="1100" b="0" i="0" u="none" strike="noStrike" kern="0" cap="none" spc="0" normalizeH="0" baseline="0" noProof="0" err="1">
                <a:ln>
                  <a:noFill/>
                </a:ln>
                <a:solidFill>
                  <a:schemeClr val="bg1"/>
                </a:solidFill>
                <a:effectLst/>
                <a:uLnTx/>
                <a:uFillTx/>
              </a:rPr>
              <a:t>Sqoop</a:t>
            </a:r>
            <a:endParaRPr kumimoji="0" lang="en-US" sz="1100" b="0" i="0" u="none" strike="noStrike" kern="0" cap="none" spc="0" normalizeH="0" baseline="0" noProof="0">
              <a:ln>
                <a:noFill/>
              </a:ln>
              <a:solidFill>
                <a:schemeClr val="bg1"/>
              </a:solidFill>
              <a:effectLst/>
              <a:uLnTx/>
              <a:uFillTx/>
            </a:endParaRPr>
          </a:p>
        </p:txBody>
      </p:sp>
      <p:pic>
        <p:nvPicPr>
          <p:cNvPr id="1033" name="Picture 9" descr="Image result for sqoop"/>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1830740" y="3946720"/>
            <a:ext cx="626354" cy="185121"/>
          </a:xfrm>
          <a:prstGeom prst="rect">
            <a:avLst/>
          </a:prstGeom>
          <a:noFill/>
          <a:extLst>
            <a:ext uri="{909E8E84-426E-40DD-AFC4-6F175D3DCCD1}">
              <a14:hiddenFill xmlns:a14="http://schemas.microsoft.com/office/drawing/2010/main">
                <a:solidFill>
                  <a:srgbClr val="FFFFFF"/>
                </a:solidFill>
              </a14:hiddenFill>
            </a:ext>
          </a:extLst>
        </p:spPr>
      </p:pic>
      <p:sp>
        <p:nvSpPr>
          <p:cNvPr id="309" name="Rectangle 308"/>
          <p:cNvSpPr/>
          <p:nvPr>
            <p:custDataLst>
              <p:tags r:id="rId44"/>
            </p:custDataLst>
          </p:nvPr>
        </p:nvSpPr>
        <p:spPr>
          <a:xfrm>
            <a:off x="1757141" y="2648620"/>
            <a:ext cx="796773" cy="820337"/>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100" b="0" i="0" u="none" strike="noStrike" kern="0" cap="none" spc="-49" normalizeH="0" baseline="0" noProof="0">
                <a:ln>
                  <a:noFill/>
                </a:ln>
                <a:solidFill>
                  <a:prstClr val="white"/>
                </a:solidFill>
                <a:effectLst/>
                <a:uLnTx/>
                <a:uFillTx/>
                <a:ea typeface="Segoe UI" pitchFamily="34" charset="0"/>
                <a:cs typeface="Segoe UI" pitchFamily="34" charset="0"/>
              </a:rPr>
              <a:t>Azure Import/Export Svc</a:t>
            </a:r>
          </a:p>
        </p:txBody>
      </p:sp>
      <p:pic>
        <p:nvPicPr>
          <p:cNvPr id="1035" name="Picture 11" descr="Image result for azure import export"/>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2071446" y="3214994"/>
            <a:ext cx="463766" cy="231883"/>
          </a:xfrm>
          <a:prstGeom prst="rect">
            <a:avLst/>
          </a:prstGeom>
          <a:noFill/>
          <a:extLst>
            <a:ext uri="{909E8E84-426E-40DD-AFC4-6F175D3DCCD1}">
              <a14:hiddenFill xmlns:a14="http://schemas.microsoft.com/office/drawing/2010/main">
                <a:solidFill>
                  <a:srgbClr val="FFFFFF"/>
                </a:solidFill>
              </a14:hiddenFill>
            </a:ext>
          </a:extLst>
        </p:spPr>
      </p:pic>
      <p:sp>
        <p:nvSpPr>
          <p:cNvPr id="133" name="Arrow: Right 132"/>
          <p:cNvSpPr/>
          <p:nvPr/>
        </p:nvSpPr>
        <p:spPr bwMode="auto">
          <a:xfrm>
            <a:off x="1529245" y="2516716"/>
            <a:ext cx="168073" cy="148320"/>
          </a:xfrm>
          <a:prstGeom prst="rightArrow">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2" name="Arrow: Right 321"/>
          <p:cNvSpPr/>
          <p:nvPr/>
        </p:nvSpPr>
        <p:spPr bwMode="auto">
          <a:xfrm>
            <a:off x="1510482" y="3442487"/>
            <a:ext cx="168073" cy="148320"/>
          </a:xfrm>
          <a:prstGeom prst="rightArrow">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3" name="Arrow: Right 322"/>
          <p:cNvSpPr/>
          <p:nvPr/>
        </p:nvSpPr>
        <p:spPr bwMode="auto">
          <a:xfrm>
            <a:off x="1505120" y="5351085"/>
            <a:ext cx="168073" cy="148320"/>
          </a:xfrm>
          <a:prstGeom prst="rightArrow">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9" name="Rectangle 328"/>
          <p:cNvSpPr/>
          <p:nvPr/>
        </p:nvSpPr>
        <p:spPr>
          <a:xfrm>
            <a:off x="6793299" y="4885899"/>
            <a:ext cx="1116096" cy="1559020"/>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solidFill>
                <a:sysClr val="windowText" lastClr="000000"/>
              </a:solidFill>
              <a:effectLst/>
              <a:uLnTx/>
              <a:uFillTx/>
            </a:endParaRPr>
          </a:p>
        </p:txBody>
      </p:sp>
      <p:sp>
        <p:nvSpPr>
          <p:cNvPr id="330" name="Rectangle 329"/>
          <p:cNvSpPr/>
          <p:nvPr>
            <p:custDataLst>
              <p:tags r:id="rId45"/>
            </p:custDataLst>
          </p:nvPr>
        </p:nvSpPr>
        <p:spPr>
          <a:xfrm>
            <a:off x="6874531" y="4966749"/>
            <a:ext cx="953026" cy="424009"/>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Azure SQL</a:t>
            </a:r>
          </a:p>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DB</a:t>
            </a:r>
          </a:p>
        </p:txBody>
      </p:sp>
      <p:sp>
        <p:nvSpPr>
          <p:cNvPr id="331" name="Rectangle 330"/>
          <p:cNvSpPr/>
          <p:nvPr>
            <p:custDataLst>
              <p:tags r:id="rId46"/>
            </p:custDataLst>
          </p:nvPr>
        </p:nvSpPr>
        <p:spPr>
          <a:xfrm>
            <a:off x="6874531" y="5444168"/>
            <a:ext cx="953026" cy="424009"/>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Document</a:t>
            </a:r>
          </a:p>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DB</a:t>
            </a:r>
          </a:p>
        </p:txBody>
      </p:sp>
      <p:sp>
        <p:nvSpPr>
          <p:cNvPr id="332" name="Rectangle 331"/>
          <p:cNvSpPr/>
          <p:nvPr>
            <p:custDataLst>
              <p:tags r:id="rId47"/>
            </p:custDataLst>
          </p:nvPr>
        </p:nvSpPr>
        <p:spPr>
          <a:xfrm>
            <a:off x="6874531" y="5939428"/>
            <a:ext cx="953026" cy="424009"/>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err="1">
                <a:ln>
                  <a:noFill/>
                </a:ln>
                <a:solidFill>
                  <a:prstClr val="white"/>
                </a:solidFill>
                <a:effectLst/>
                <a:uLnTx/>
                <a:uFillTx/>
                <a:ea typeface="Segoe UI" pitchFamily="34" charset="0"/>
                <a:cs typeface="Segoe UI" pitchFamily="34" charset="0"/>
              </a:rPr>
              <a:t>Redis</a:t>
            </a: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 Cache</a:t>
            </a:r>
          </a:p>
        </p:txBody>
      </p:sp>
      <p:sp>
        <p:nvSpPr>
          <p:cNvPr id="334" name="Freeform 190"/>
          <p:cNvSpPr>
            <a:spLocks noEditPoints="1"/>
          </p:cNvSpPr>
          <p:nvPr/>
        </p:nvSpPr>
        <p:spPr bwMode="auto">
          <a:xfrm>
            <a:off x="7567623" y="5591938"/>
            <a:ext cx="216781" cy="238622"/>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pic>
        <p:nvPicPr>
          <p:cNvPr id="335" name="Picture 13"/>
          <p:cNvPicPr>
            <a:picLocks noChangeAspect="1"/>
          </p:cNvPicPr>
          <p:nvPr/>
        </p:nvPicPr>
        <p:blipFill>
          <a:blip r:embed="rId69">
            <a:lum bright="100000"/>
            <a:extLst>
              <a:ext uri="{28A0092B-C50C-407E-A947-70E740481C1C}">
                <a14:useLocalDpi xmlns:a14="http://schemas.microsoft.com/office/drawing/2010/main" val="0"/>
              </a:ext>
            </a:extLst>
          </a:blip>
          <a:srcRect/>
          <a:stretch>
            <a:fillRect/>
          </a:stretch>
        </p:blipFill>
        <p:spPr bwMode="auto">
          <a:xfrm>
            <a:off x="7575431" y="5128577"/>
            <a:ext cx="187773" cy="24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6" name="AutoShape 31" descr="Image result for azure redis cache"/>
          <p:cNvSpPr>
            <a:spLocks noChangeAspect="1" noChangeArrowheads="1"/>
          </p:cNvSpPr>
          <p:nvPr/>
        </p:nvSpPr>
        <p:spPr bwMode="auto">
          <a:xfrm>
            <a:off x="6348422"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8" name="AutoShape 35" descr="Image result for azure redis cache"/>
          <p:cNvSpPr>
            <a:spLocks noChangeAspect="1" noChangeArrowheads="1"/>
          </p:cNvSpPr>
          <p:nvPr/>
        </p:nvSpPr>
        <p:spPr bwMode="auto">
          <a:xfrm>
            <a:off x="6500822"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0" name="AutoShape 38" descr="Image result for azure redis cache"/>
          <p:cNvSpPr>
            <a:spLocks noChangeAspect="1" noChangeArrowheads="1"/>
          </p:cNvSpPr>
          <p:nvPr/>
        </p:nvSpPr>
        <p:spPr bwMode="auto">
          <a:xfrm>
            <a:off x="6653222"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5" name="Rectangle 374"/>
          <p:cNvSpPr/>
          <p:nvPr>
            <p:custDataLst>
              <p:tags r:id="rId48"/>
            </p:custDataLst>
          </p:nvPr>
        </p:nvSpPr>
        <p:spPr>
          <a:xfrm>
            <a:off x="6561602" y="1901307"/>
            <a:ext cx="699597" cy="664679"/>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t" anchorCtr="0" forceAA="0" compatLnSpc="1">
            <a:prstTxWarp prst="textNoShape">
              <a:avLst/>
            </a:prstTxWarp>
            <a:noAutofit/>
          </a:bodyPr>
          <a:lstStyle/>
          <a:p>
            <a:pPr marL="0" marR="0" lvl="0" indent="0" defTabSz="895575"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a:ln>
                  <a:noFill/>
                </a:ln>
                <a:solidFill>
                  <a:prstClr val="white"/>
                </a:solidFill>
                <a:effectLst/>
                <a:uLnTx/>
                <a:uFillTx/>
                <a:ea typeface="Segoe UI" pitchFamily="34" charset="0"/>
                <a:cs typeface="Segoe UI" pitchFamily="34" charset="0"/>
              </a:rPr>
              <a:t>Data Science VM</a:t>
            </a:r>
          </a:p>
        </p:txBody>
      </p:sp>
      <p:sp>
        <p:nvSpPr>
          <p:cNvPr id="376" name="TextBox 375"/>
          <p:cNvSpPr txBox="1"/>
          <p:nvPr/>
        </p:nvSpPr>
        <p:spPr>
          <a:xfrm>
            <a:off x="6903859" y="2177335"/>
            <a:ext cx="343300" cy="5170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a:ln>
                  <a:noFill/>
                </a:ln>
                <a:solidFill>
                  <a:schemeClr val="bg1"/>
                </a:solidFill>
                <a:effectLst/>
                <a:uLnTx/>
                <a:uFillTx/>
              </a:rPr>
              <a:t>R</a:t>
            </a:r>
          </a:p>
        </p:txBody>
      </p:sp>
      <p:sp>
        <p:nvSpPr>
          <p:cNvPr id="380" name="Arrow: Right 379"/>
          <p:cNvSpPr/>
          <p:nvPr/>
        </p:nvSpPr>
        <p:spPr bwMode="auto">
          <a:xfrm>
            <a:off x="8094826" y="2740176"/>
            <a:ext cx="261439" cy="272094"/>
          </a:xfrm>
          <a:prstGeom prst="rightArrow">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5" name="Arrow: Right 384"/>
          <p:cNvSpPr/>
          <p:nvPr/>
        </p:nvSpPr>
        <p:spPr bwMode="auto">
          <a:xfrm>
            <a:off x="6439525" y="5480125"/>
            <a:ext cx="235387" cy="225579"/>
          </a:xfrm>
          <a:prstGeom prst="rightArrow">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6" name="Arrow: Right 385"/>
          <p:cNvSpPr/>
          <p:nvPr/>
        </p:nvSpPr>
        <p:spPr bwMode="auto">
          <a:xfrm>
            <a:off x="2640025" y="2997600"/>
            <a:ext cx="168073" cy="148320"/>
          </a:xfrm>
          <a:prstGeom prst="rightArrow">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7" name="Arrow: Right 386"/>
          <p:cNvSpPr/>
          <p:nvPr/>
        </p:nvSpPr>
        <p:spPr bwMode="auto">
          <a:xfrm>
            <a:off x="5571751" y="3175978"/>
            <a:ext cx="168073" cy="148320"/>
          </a:xfrm>
          <a:prstGeom prst="rightArrow">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8" name="Arrow: Right 387"/>
          <p:cNvSpPr/>
          <p:nvPr/>
        </p:nvSpPr>
        <p:spPr bwMode="auto">
          <a:xfrm>
            <a:off x="5581615" y="2211900"/>
            <a:ext cx="168073" cy="148320"/>
          </a:xfrm>
          <a:prstGeom prst="rightArrow">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4" name="Arrow: Right 383"/>
          <p:cNvSpPr/>
          <p:nvPr/>
        </p:nvSpPr>
        <p:spPr bwMode="auto">
          <a:xfrm>
            <a:off x="7919722" y="5443617"/>
            <a:ext cx="436543" cy="225579"/>
          </a:xfrm>
          <a:prstGeom prst="rightArrow">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1" name="Arrow: Right 380"/>
          <p:cNvSpPr/>
          <p:nvPr/>
        </p:nvSpPr>
        <p:spPr bwMode="auto">
          <a:xfrm>
            <a:off x="6407478" y="4546849"/>
            <a:ext cx="1979244" cy="285640"/>
          </a:xfrm>
          <a:prstGeom prst="rightArrow">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90" name="Arrow: Right 389"/>
          <p:cNvSpPr/>
          <p:nvPr/>
        </p:nvSpPr>
        <p:spPr bwMode="auto">
          <a:xfrm>
            <a:off x="2649502" y="5370418"/>
            <a:ext cx="168073" cy="148320"/>
          </a:xfrm>
          <a:prstGeom prst="rightArrow">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6" name="Rectangle 145"/>
          <p:cNvSpPr/>
          <p:nvPr>
            <p:custDataLst>
              <p:tags r:id="rId49"/>
            </p:custDataLst>
          </p:nvPr>
        </p:nvSpPr>
        <p:spPr>
          <a:xfrm>
            <a:off x="1710066" y="5492298"/>
            <a:ext cx="870516" cy="639409"/>
          </a:xfrm>
          <a:prstGeom prst="rect">
            <a:avLst/>
          </a:prstGeom>
          <a:solidFill>
            <a:srgbClr val="7F7F7F"/>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0424" tIns="25212" rIns="50424" bIns="25212"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lang="en-US" sz="1100" kern="0">
              <a:solidFill>
                <a:schemeClr val="bg1"/>
              </a:solidFill>
            </a:endParaRPr>
          </a:p>
          <a:p>
            <a:pPr marL="0" marR="0" lvl="0" indent="0" defTabSz="896386" eaLnBrk="1" fontAlgn="auto" latinLnBrk="0" hangingPunct="1">
              <a:lnSpc>
                <a:spcPct val="100000"/>
              </a:lnSpc>
              <a:spcBef>
                <a:spcPts val="0"/>
              </a:spcBef>
              <a:spcAft>
                <a:spcPts val="0"/>
              </a:spcAft>
              <a:buClrTx/>
              <a:buSzTx/>
              <a:buFontTx/>
              <a:buNone/>
              <a:tabLst/>
              <a:defRPr/>
            </a:pPr>
            <a:r>
              <a:rPr lang="en-US" sz="1100" kern="0">
                <a:solidFill>
                  <a:schemeClr val="bg1"/>
                </a:solidFill>
              </a:rPr>
              <a:t> Kafka</a:t>
            </a:r>
            <a:endParaRPr kumimoji="0" lang="en-US" sz="1100" b="0" i="0" u="none" strike="noStrike" kern="0" cap="none" spc="0" normalizeH="0" baseline="0" noProof="0">
              <a:ln>
                <a:noFill/>
              </a:ln>
              <a:solidFill>
                <a:schemeClr val="bg1"/>
              </a:solidFill>
              <a:effectLst/>
              <a:uLnTx/>
              <a:uFillTx/>
            </a:endParaRPr>
          </a:p>
        </p:txBody>
      </p:sp>
      <p:pic>
        <p:nvPicPr>
          <p:cNvPr id="2" name="Picture 1"/>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2283675" y="5749422"/>
            <a:ext cx="183434" cy="286158"/>
          </a:xfrm>
          <a:prstGeom prst="rect">
            <a:avLst/>
          </a:prstGeom>
        </p:spPr>
      </p:pic>
      <p:pic>
        <p:nvPicPr>
          <p:cNvPr id="4" name="Picture 3"/>
          <p:cNvPicPr>
            <a:picLocks noChangeAspect="1"/>
          </p:cNvPicPr>
          <p:nvPr/>
        </p:nvPicPr>
        <p:blipFill>
          <a:blip r:embed="rId73"/>
          <a:stretch>
            <a:fillRect/>
          </a:stretch>
        </p:blipFill>
        <p:spPr>
          <a:xfrm>
            <a:off x="2171677" y="4908807"/>
            <a:ext cx="346608" cy="429884"/>
          </a:xfrm>
          <a:prstGeom prst="rect">
            <a:avLst/>
          </a:prstGeom>
        </p:spPr>
      </p:pic>
    </p:spTree>
    <p:extLst>
      <p:ext uri="{BB962C8B-B14F-4D97-AF65-F5344CB8AC3E}">
        <p14:creationId xmlns:p14="http://schemas.microsoft.com/office/powerpoint/2010/main" val="4126405699"/>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66750" y="182563"/>
            <a:ext cx="11525250" cy="1063625"/>
          </a:xfrm>
        </p:spPr>
        <p:txBody>
          <a:bodyPr/>
          <a:lstStyle/>
          <a:p>
            <a:r>
              <a:rPr lang="en-US"/>
              <a:t>In this module</a:t>
            </a:r>
          </a:p>
        </p:txBody>
      </p:sp>
      <p:sp>
        <p:nvSpPr>
          <p:cNvPr id="6" name="Rectangle 5"/>
          <p:cNvSpPr/>
          <p:nvPr/>
        </p:nvSpPr>
        <p:spPr bwMode="auto">
          <a:xfrm>
            <a:off x="448213" y="1412044"/>
            <a:ext cx="717140" cy="7171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Rectangle 7"/>
          <p:cNvSpPr/>
          <p:nvPr/>
        </p:nvSpPr>
        <p:spPr bwMode="auto">
          <a:xfrm>
            <a:off x="448213" y="2935966"/>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Rectangle 16"/>
          <p:cNvSpPr/>
          <p:nvPr/>
        </p:nvSpPr>
        <p:spPr bwMode="auto">
          <a:xfrm>
            <a:off x="448213" y="2174005"/>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Rectangle 20"/>
          <p:cNvSpPr/>
          <p:nvPr/>
        </p:nvSpPr>
        <p:spPr bwMode="auto">
          <a:xfrm>
            <a:off x="1165353" y="14120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cs typeface="Segoe UI" pitchFamily="34" charset="0"/>
              </a:rPr>
              <a:t>Lambda Architecture</a:t>
            </a:r>
          </a:p>
        </p:txBody>
      </p:sp>
      <p:sp>
        <p:nvSpPr>
          <p:cNvPr id="23" name="Rectangle 22"/>
          <p:cNvSpPr/>
          <p:nvPr/>
        </p:nvSpPr>
        <p:spPr bwMode="auto">
          <a:xfrm>
            <a:off x="1165353" y="2935966"/>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Storm</a:t>
            </a:r>
          </a:p>
        </p:txBody>
      </p:sp>
      <p:sp>
        <p:nvSpPr>
          <p:cNvPr id="27" name="Rectangle 26"/>
          <p:cNvSpPr/>
          <p:nvPr/>
        </p:nvSpPr>
        <p:spPr bwMode="auto">
          <a:xfrm>
            <a:off x="1165353" y="2174005"/>
            <a:ext cx="4840694" cy="71714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Event Hubs &amp; Kafka</a:t>
            </a:r>
          </a:p>
        </p:txBody>
      </p:sp>
      <p:sp>
        <p:nvSpPr>
          <p:cNvPr id="9" name="Rectangle 8"/>
          <p:cNvSpPr/>
          <p:nvPr/>
        </p:nvSpPr>
        <p:spPr bwMode="auto">
          <a:xfrm>
            <a:off x="448213" y="3697927"/>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Rectangle 9"/>
          <p:cNvSpPr/>
          <p:nvPr/>
        </p:nvSpPr>
        <p:spPr bwMode="auto">
          <a:xfrm>
            <a:off x="1165353" y="3697927"/>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Stream Analytics</a:t>
            </a:r>
          </a:p>
        </p:txBody>
      </p:sp>
      <p:sp>
        <p:nvSpPr>
          <p:cNvPr id="11" name="Rectangle 10"/>
          <p:cNvSpPr/>
          <p:nvPr/>
        </p:nvSpPr>
        <p:spPr bwMode="auto">
          <a:xfrm>
            <a:off x="448213" y="4459888"/>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 name="Rectangle 11"/>
          <p:cNvSpPr/>
          <p:nvPr/>
        </p:nvSpPr>
        <p:spPr bwMode="auto">
          <a:xfrm>
            <a:off x="1165353" y="4459888"/>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Spark</a:t>
            </a:r>
          </a:p>
        </p:txBody>
      </p:sp>
    </p:spTree>
    <p:extLst>
      <p:ext uri="{BB962C8B-B14F-4D97-AF65-F5344CB8AC3E}">
        <p14:creationId xmlns:p14="http://schemas.microsoft.com/office/powerpoint/2010/main" val="2854678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586240"/>
          </a:xfrm>
        </p:spPr>
        <p:txBody>
          <a:bodyPr/>
          <a:lstStyle/>
          <a:p>
            <a:endParaRPr lang="en-US"/>
          </a:p>
          <a:p>
            <a:r>
              <a:rPr lang="en-US"/>
              <a:t>Managed Publish-Subscribe service</a:t>
            </a:r>
          </a:p>
          <a:p>
            <a:r>
              <a:rPr lang="en-US"/>
              <a:t>Ingests millions of events per second</a:t>
            </a:r>
          </a:p>
          <a:p>
            <a:r>
              <a:rPr lang="en-US"/>
              <a:t>Elastic scale</a:t>
            </a:r>
          </a:p>
          <a:p>
            <a:r>
              <a:rPr lang="en-US"/>
              <a:t>Connects disparate data sources</a:t>
            </a:r>
          </a:p>
          <a:p>
            <a:r>
              <a:rPr lang="en-US"/>
              <a:t>AMQP and HTTP support as well as native libraries for popular platforms</a:t>
            </a:r>
          </a:p>
        </p:txBody>
      </p:sp>
      <p:sp>
        <p:nvSpPr>
          <p:cNvPr id="3" name="Title 2"/>
          <p:cNvSpPr>
            <a:spLocks noGrp="1"/>
          </p:cNvSpPr>
          <p:nvPr>
            <p:ph type="title"/>
          </p:nvPr>
        </p:nvSpPr>
        <p:spPr/>
        <p:txBody>
          <a:bodyPr/>
          <a:lstStyle/>
          <a:p>
            <a:r>
              <a:rPr lang="en-US"/>
              <a:t>Event Hubs</a:t>
            </a:r>
          </a:p>
        </p:txBody>
      </p:sp>
      <p:pic>
        <p:nvPicPr>
          <p:cNvPr id="4" name="Picture 3"/>
          <p:cNvPicPr>
            <a:picLocks noChangeAspect="1"/>
          </p:cNvPicPr>
          <p:nvPr/>
        </p:nvPicPr>
        <p:blipFill>
          <a:blip r:embed="rId3"/>
          <a:stretch>
            <a:fillRect/>
          </a:stretch>
        </p:blipFill>
        <p:spPr>
          <a:xfrm>
            <a:off x="9333504" y="464629"/>
            <a:ext cx="1719900" cy="2133120"/>
          </a:xfrm>
          <a:prstGeom prst="rect">
            <a:avLst/>
          </a:prstGeom>
        </p:spPr>
      </p:pic>
    </p:spTree>
    <p:extLst>
      <p:ext uri="{BB962C8B-B14F-4D97-AF65-F5344CB8AC3E}">
        <p14:creationId xmlns:p14="http://schemas.microsoft.com/office/powerpoint/2010/main" val="1882173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715537"/>
          </a:xfrm>
        </p:spPr>
        <p:txBody>
          <a:bodyPr/>
          <a:lstStyle/>
          <a:p>
            <a:r>
              <a:rPr lang="en-US"/>
              <a:t>Data organization mechanism</a:t>
            </a:r>
          </a:p>
          <a:p>
            <a:r>
              <a:rPr lang="en-US"/>
              <a:t>Specified at creation – NOT CHANGABLE</a:t>
            </a:r>
          </a:p>
          <a:p>
            <a:r>
              <a:rPr lang="en-US"/>
              <a:t>Between 2 and 32, default is 4 (32 is soft limit)</a:t>
            </a:r>
          </a:p>
          <a:p>
            <a:endParaRPr lang="en-US"/>
          </a:p>
        </p:txBody>
      </p:sp>
      <p:sp>
        <p:nvSpPr>
          <p:cNvPr id="3" name="Title 2"/>
          <p:cNvSpPr>
            <a:spLocks noGrp="1"/>
          </p:cNvSpPr>
          <p:nvPr>
            <p:ph type="title"/>
          </p:nvPr>
        </p:nvSpPr>
        <p:spPr/>
        <p:txBody>
          <a:bodyPr/>
          <a:lstStyle/>
          <a:p>
            <a:r>
              <a:rPr lang="en-US"/>
              <a:t>Partitions	</a:t>
            </a:r>
          </a:p>
        </p:txBody>
      </p:sp>
      <p:pic>
        <p:nvPicPr>
          <p:cNvPr id="4" name="Picture 3"/>
          <p:cNvPicPr>
            <a:picLocks noChangeAspect="1"/>
          </p:cNvPicPr>
          <p:nvPr/>
        </p:nvPicPr>
        <p:blipFill>
          <a:blip r:embed="rId2"/>
          <a:stretch>
            <a:fillRect/>
          </a:stretch>
        </p:blipFill>
        <p:spPr>
          <a:xfrm>
            <a:off x="3227472" y="3429000"/>
            <a:ext cx="5603437" cy="2969822"/>
          </a:xfrm>
          <a:prstGeom prst="rect">
            <a:avLst/>
          </a:prstGeom>
        </p:spPr>
      </p:pic>
    </p:spTree>
    <p:extLst>
      <p:ext uri="{BB962C8B-B14F-4D97-AF65-F5344CB8AC3E}">
        <p14:creationId xmlns:p14="http://schemas.microsoft.com/office/powerpoint/2010/main" val="2447532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Throughput Units</a:t>
            </a:r>
          </a:p>
        </p:txBody>
      </p:sp>
      <p:pic>
        <p:nvPicPr>
          <p:cNvPr id="3" name="Picture 2"/>
          <p:cNvPicPr>
            <a:picLocks noChangeAspect="1"/>
          </p:cNvPicPr>
          <p:nvPr/>
        </p:nvPicPr>
        <p:blipFill>
          <a:blip r:embed="rId3"/>
          <a:stretch>
            <a:fillRect/>
          </a:stretch>
        </p:blipFill>
        <p:spPr>
          <a:xfrm>
            <a:off x="4464850" y="3657600"/>
            <a:ext cx="7464815" cy="2998494"/>
          </a:xfrm>
          <a:prstGeom prst="rect">
            <a:avLst/>
          </a:prstGeom>
        </p:spPr>
      </p:pic>
      <p:sp>
        <p:nvSpPr>
          <p:cNvPr id="4" name="Text Placeholder 1"/>
          <p:cNvSpPr>
            <a:spLocks noGrp="1"/>
          </p:cNvSpPr>
          <p:nvPr>
            <p:ph type="body" sz="quarter" idx="10"/>
          </p:nvPr>
        </p:nvSpPr>
        <p:spPr>
          <a:xfrm>
            <a:off x="269239" y="1129113"/>
            <a:ext cx="11653523" cy="3258644"/>
          </a:xfrm>
        </p:spPr>
        <p:txBody>
          <a:bodyPr/>
          <a:lstStyle/>
          <a:p>
            <a:r>
              <a:rPr lang="en-US"/>
              <a:t>Ingress:  Up to 1 MB/sec or 1000 events/sec</a:t>
            </a:r>
          </a:p>
          <a:p>
            <a:r>
              <a:rPr lang="en-US"/>
              <a:t>Egress: Up to 2 MB/sec</a:t>
            </a:r>
          </a:p>
          <a:p>
            <a:r>
              <a:rPr lang="en-US"/>
              <a:t>A single partition has maximum scale of 1 Throughput Unit</a:t>
            </a:r>
          </a:p>
          <a:p>
            <a:r>
              <a:rPr lang="en-US"/>
              <a:t>Should be less than or equal to the number of partitions</a:t>
            </a:r>
          </a:p>
          <a:p>
            <a:endParaRPr lang="en-US"/>
          </a:p>
        </p:txBody>
      </p:sp>
    </p:spTree>
    <p:extLst>
      <p:ext uri="{BB962C8B-B14F-4D97-AF65-F5344CB8AC3E}">
        <p14:creationId xmlns:p14="http://schemas.microsoft.com/office/powerpoint/2010/main" val="758709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Event Hub Policies</a:t>
            </a:r>
          </a:p>
        </p:txBody>
      </p:sp>
      <p:pic>
        <p:nvPicPr>
          <p:cNvPr id="2" name="Picture 1"/>
          <p:cNvPicPr>
            <a:picLocks noChangeAspect="1"/>
          </p:cNvPicPr>
          <p:nvPr/>
        </p:nvPicPr>
        <p:blipFill>
          <a:blip r:embed="rId3"/>
          <a:stretch>
            <a:fillRect/>
          </a:stretch>
        </p:blipFill>
        <p:spPr>
          <a:xfrm>
            <a:off x="904207" y="3488733"/>
            <a:ext cx="10383587" cy="2539870"/>
          </a:xfrm>
          <a:prstGeom prst="rect">
            <a:avLst/>
          </a:prstGeom>
        </p:spPr>
      </p:pic>
      <p:sp>
        <p:nvSpPr>
          <p:cNvPr id="4" name="Text Placeholder 1"/>
          <p:cNvSpPr>
            <a:spLocks noGrp="1"/>
          </p:cNvSpPr>
          <p:nvPr>
            <p:ph type="body" sz="quarter" idx="10"/>
          </p:nvPr>
        </p:nvSpPr>
        <p:spPr>
          <a:xfrm>
            <a:off x="269239" y="1189495"/>
            <a:ext cx="11653523" cy="2715537"/>
          </a:xfrm>
        </p:spPr>
        <p:txBody>
          <a:bodyPr/>
          <a:lstStyle/>
          <a:p>
            <a:endParaRPr lang="en-US"/>
          </a:p>
          <a:p>
            <a:r>
              <a:rPr lang="en-US"/>
              <a:t>Enables authentication to the service</a:t>
            </a:r>
          </a:p>
          <a:p>
            <a:r>
              <a:rPr lang="en-US"/>
              <a:t>Configuration of permissions</a:t>
            </a:r>
          </a:p>
          <a:p>
            <a:endParaRPr lang="en-US"/>
          </a:p>
        </p:txBody>
      </p:sp>
    </p:spTree>
    <p:extLst>
      <p:ext uri="{BB962C8B-B14F-4D97-AF65-F5344CB8AC3E}">
        <p14:creationId xmlns:p14="http://schemas.microsoft.com/office/powerpoint/2010/main" val="19037124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88367" y="2263661"/>
            <a:ext cx="11653523" cy="2715537"/>
          </a:xfrm>
        </p:spPr>
        <p:txBody>
          <a:bodyPr/>
          <a:lstStyle/>
          <a:p>
            <a:r>
              <a:rPr lang="en-US"/>
              <a:t>Azure Web Portal</a:t>
            </a:r>
          </a:p>
          <a:p>
            <a:r>
              <a:rPr lang="en-US"/>
              <a:t>Azure SDK </a:t>
            </a:r>
          </a:p>
          <a:p>
            <a:r>
              <a:rPr lang="en-US"/>
              <a:t>PowerShell</a:t>
            </a:r>
          </a:p>
          <a:p>
            <a:r>
              <a:rPr lang="en-US"/>
              <a:t>Service Bus Explorer </a:t>
            </a:r>
          </a:p>
        </p:txBody>
      </p:sp>
      <p:sp>
        <p:nvSpPr>
          <p:cNvPr id="17" name="Title 16"/>
          <p:cNvSpPr>
            <a:spLocks noGrp="1"/>
          </p:cNvSpPr>
          <p:nvPr>
            <p:ph type="title"/>
          </p:nvPr>
        </p:nvSpPr>
        <p:spPr/>
        <p:txBody>
          <a:bodyPr/>
          <a:lstStyle/>
          <a:p>
            <a:r>
              <a:rPr lang="en-US"/>
              <a:t>How to Interact with Event Hubs</a:t>
            </a:r>
          </a:p>
        </p:txBody>
      </p:sp>
    </p:spTree>
    <p:extLst>
      <p:ext uri="{BB962C8B-B14F-4D97-AF65-F5344CB8AC3E}">
        <p14:creationId xmlns:p14="http://schemas.microsoft.com/office/powerpoint/2010/main" val="38374949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0" y="1546529"/>
            <a:ext cx="11653523" cy="4525894"/>
          </a:xfrm>
          <a:noFill/>
        </p:spPr>
        <p:txBody>
          <a:bodyPr/>
          <a:lstStyle/>
          <a:p>
            <a:pPr marL="0" indent="0">
              <a:spcBef>
                <a:spcPts val="0"/>
              </a:spcBef>
              <a:buNone/>
            </a:pPr>
            <a:r>
              <a:rPr lang="en-US" sz="1400"/>
              <a:t>static void </a:t>
            </a:r>
            <a:r>
              <a:rPr lang="en-US" sz="1400" err="1"/>
              <a:t>SendingRandomMessages</a:t>
            </a:r>
            <a:r>
              <a:rPr lang="en-US" sz="1400"/>
              <a:t>()</a:t>
            </a:r>
          </a:p>
          <a:p>
            <a:pPr marL="0" indent="0">
              <a:spcBef>
                <a:spcPts val="0"/>
              </a:spcBef>
              <a:buNone/>
            </a:pPr>
            <a:r>
              <a:rPr lang="en-US" sz="1400"/>
              <a:t>{</a:t>
            </a:r>
          </a:p>
          <a:p>
            <a:pPr marL="0" indent="0">
              <a:spcBef>
                <a:spcPts val="0"/>
              </a:spcBef>
              <a:buNone/>
            </a:pPr>
            <a:r>
              <a:rPr lang="en-US" sz="1400"/>
              <a:t>    </a:t>
            </a:r>
            <a:r>
              <a:rPr lang="en-US" sz="1400" err="1"/>
              <a:t>var</a:t>
            </a:r>
            <a:r>
              <a:rPr lang="en-US" sz="1400"/>
              <a:t> </a:t>
            </a:r>
            <a:r>
              <a:rPr lang="en-US" sz="1400" err="1"/>
              <a:t>eventHubClient</a:t>
            </a:r>
            <a:r>
              <a:rPr lang="en-US" sz="1400"/>
              <a:t> = </a:t>
            </a:r>
            <a:r>
              <a:rPr lang="en-US" sz="1400" err="1"/>
              <a:t>EventHubClient.CreateFromConnectionString</a:t>
            </a:r>
            <a:r>
              <a:rPr lang="en-US" sz="1400"/>
              <a:t>(</a:t>
            </a:r>
            <a:r>
              <a:rPr lang="en-US" sz="1400" err="1"/>
              <a:t>connectionString</a:t>
            </a:r>
            <a:r>
              <a:rPr lang="en-US" sz="1400"/>
              <a:t>, </a:t>
            </a:r>
            <a:r>
              <a:rPr lang="en-US" sz="1400" err="1"/>
              <a:t>eventHubName</a:t>
            </a:r>
            <a:r>
              <a:rPr lang="en-US" sz="1400"/>
              <a:t>);</a:t>
            </a:r>
          </a:p>
          <a:p>
            <a:pPr marL="0" indent="0">
              <a:spcBef>
                <a:spcPts val="0"/>
              </a:spcBef>
              <a:buNone/>
            </a:pPr>
            <a:r>
              <a:rPr lang="en-US" sz="1400"/>
              <a:t>    while (true)</a:t>
            </a:r>
          </a:p>
          <a:p>
            <a:pPr marL="0" indent="0">
              <a:spcBef>
                <a:spcPts val="0"/>
              </a:spcBef>
              <a:buNone/>
            </a:pPr>
            <a:r>
              <a:rPr lang="en-US" sz="1400"/>
              <a:t>    {</a:t>
            </a:r>
          </a:p>
          <a:p>
            <a:pPr marL="0" indent="0">
              <a:spcBef>
                <a:spcPts val="0"/>
              </a:spcBef>
              <a:buNone/>
            </a:pPr>
            <a:r>
              <a:rPr lang="en-US" sz="1400"/>
              <a:t>        try</a:t>
            </a:r>
          </a:p>
          <a:p>
            <a:pPr marL="0" indent="0">
              <a:spcBef>
                <a:spcPts val="0"/>
              </a:spcBef>
              <a:buNone/>
            </a:pPr>
            <a:r>
              <a:rPr lang="en-US" sz="1400"/>
              <a:t>        {</a:t>
            </a:r>
          </a:p>
          <a:p>
            <a:pPr marL="0" indent="0">
              <a:spcBef>
                <a:spcPts val="0"/>
              </a:spcBef>
              <a:buNone/>
            </a:pPr>
            <a:r>
              <a:rPr lang="en-US" sz="1400"/>
              <a:t>            </a:t>
            </a:r>
            <a:r>
              <a:rPr lang="en-US" sz="1400" err="1"/>
              <a:t>var</a:t>
            </a:r>
            <a:r>
              <a:rPr lang="en-US" sz="1400"/>
              <a:t> message = </a:t>
            </a:r>
            <a:r>
              <a:rPr lang="en-US" sz="1400" err="1"/>
              <a:t>Guid.NewGuid</a:t>
            </a:r>
            <a:r>
              <a:rPr lang="en-US" sz="1400"/>
              <a:t>().</a:t>
            </a:r>
            <a:r>
              <a:rPr lang="en-US" sz="1400" err="1"/>
              <a:t>ToString</a:t>
            </a:r>
            <a:r>
              <a:rPr lang="en-US" sz="1400"/>
              <a:t>();</a:t>
            </a:r>
          </a:p>
          <a:p>
            <a:pPr marL="0" indent="0">
              <a:spcBef>
                <a:spcPts val="0"/>
              </a:spcBef>
              <a:buNone/>
            </a:pPr>
            <a:r>
              <a:rPr lang="en-US" sz="1400"/>
              <a:t>            </a:t>
            </a:r>
            <a:r>
              <a:rPr lang="en-US" sz="1400" err="1"/>
              <a:t>Console.WriteLine</a:t>
            </a:r>
            <a:r>
              <a:rPr lang="en-US" sz="1400"/>
              <a:t>("{0} &gt; Sending message: {1}", </a:t>
            </a:r>
            <a:r>
              <a:rPr lang="en-US" sz="1400" err="1"/>
              <a:t>DateTime.Now</a:t>
            </a:r>
            <a:r>
              <a:rPr lang="en-US" sz="1400"/>
              <a:t>, message);</a:t>
            </a:r>
          </a:p>
          <a:p>
            <a:pPr marL="0" indent="0">
              <a:spcBef>
                <a:spcPts val="0"/>
              </a:spcBef>
              <a:buNone/>
            </a:pPr>
            <a:r>
              <a:rPr lang="en-US" sz="1400"/>
              <a:t>            </a:t>
            </a:r>
            <a:r>
              <a:rPr lang="en-US" sz="1400" err="1"/>
              <a:t>eventHubClient.Send</a:t>
            </a:r>
            <a:r>
              <a:rPr lang="en-US" sz="1400"/>
              <a:t>(new </a:t>
            </a:r>
            <a:r>
              <a:rPr lang="en-US" sz="1400" err="1"/>
              <a:t>EventData</a:t>
            </a:r>
            <a:r>
              <a:rPr lang="en-US" sz="1400"/>
              <a:t>(Encoding.UTF8.GetBytes(message)));</a:t>
            </a:r>
          </a:p>
          <a:p>
            <a:pPr marL="0" indent="0">
              <a:spcBef>
                <a:spcPts val="0"/>
              </a:spcBef>
              <a:buNone/>
            </a:pPr>
            <a:r>
              <a:rPr lang="en-US" sz="1400"/>
              <a:t>        }</a:t>
            </a:r>
          </a:p>
          <a:p>
            <a:pPr marL="0" indent="0">
              <a:spcBef>
                <a:spcPts val="0"/>
              </a:spcBef>
              <a:buNone/>
            </a:pPr>
            <a:r>
              <a:rPr lang="en-US" sz="1400"/>
              <a:t>        catch (Exception exception)</a:t>
            </a:r>
          </a:p>
          <a:p>
            <a:pPr marL="0" indent="0">
              <a:spcBef>
                <a:spcPts val="0"/>
              </a:spcBef>
              <a:buNone/>
            </a:pPr>
            <a:r>
              <a:rPr lang="en-US" sz="1400"/>
              <a:t>        {</a:t>
            </a:r>
          </a:p>
          <a:p>
            <a:pPr marL="0" indent="0">
              <a:spcBef>
                <a:spcPts val="0"/>
              </a:spcBef>
              <a:buNone/>
            </a:pPr>
            <a:r>
              <a:rPr lang="en-US" sz="1400"/>
              <a:t>            </a:t>
            </a:r>
            <a:r>
              <a:rPr lang="en-US" sz="1400" err="1"/>
              <a:t>Console.ForegroundColor</a:t>
            </a:r>
            <a:r>
              <a:rPr lang="en-US" sz="1400"/>
              <a:t> = </a:t>
            </a:r>
            <a:r>
              <a:rPr lang="en-US" sz="1400" err="1"/>
              <a:t>ConsoleColor.Red</a:t>
            </a:r>
            <a:r>
              <a:rPr lang="en-US" sz="1400"/>
              <a:t>;</a:t>
            </a:r>
          </a:p>
          <a:p>
            <a:pPr marL="0" indent="0">
              <a:spcBef>
                <a:spcPts val="0"/>
              </a:spcBef>
              <a:buNone/>
            </a:pPr>
            <a:r>
              <a:rPr lang="en-US" sz="1400"/>
              <a:t>            </a:t>
            </a:r>
            <a:r>
              <a:rPr lang="en-US" sz="1400" err="1"/>
              <a:t>Console.WriteLine</a:t>
            </a:r>
            <a:r>
              <a:rPr lang="en-US" sz="1400"/>
              <a:t>("{0} &gt; Exception: {1}", </a:t>
            </a:r>
            <a:r>
              <a:rPr lang="en-US" sz="1400" err="1"/>
              <a:t>DateTime.Now</a:t>
            </a:r>
            <a:r>
              <a:rPr lang="en-US" sz="1400"/>
              <a:t>, </a:t>
            </a:r>
            <a:r>
              <a:rPr lang="en-US" sz="1400" err="1"/>
              <a:t>exception.Message</a:t>
            </a:r>
            <a:r>
              <a:rPr lang="en-US" sz="1400"/>
              <a:t>);</a:t>
            </a:r>
          </a:p>
          <a:p>
            <a:pPr marL="0" indent="0">
              <a:spcBef>
                <a:spcPts val="0"/>
              </a:spcBef>
              <a:buNone/>
            </a:pPr>
            <a:r>
              <a:rPr lang="en-US" sz="1400"/>
              <a:t>            </a:t>
            </a:r>
            <a:r>
              <a:rPr lang="en-US" sz="1400" err="1"/>
              <a:t>Console.ResetColor</a:t>
            </a:r>
            <a:r>
              <a:rPr lang="en-US" sz="1400"/>
              <a:t>();</a:t>
            </a:r>
          </a:p>
          <a:p>
            <a:pPr marL="0" indent="0">
              <a:spcBef>
                <a:spcPts val="0"/>
              </a:spcBef>
              <a:buNone/>
            </a:pPr>
            <a:r>
              <a:rPr lang="en-US" sz="1400"/>
              <a:t>        }</a:t>
            </a:r>
          </a:p>
          <a:p>
            <a:pPr marL="0" indent="0">
              <a:spcBef>
                <a:spcPts val="0"/>
              </a:spcBef>
              <a:buNone/>
            </a:pPr>
            <a:endParaRPr lang="en-US" sz="1400"/>
          </a:p>
          <a:p>
            <a:pPr marL="0" indent="0">
              <a:spcBef>
                <a:spcPts val="0"/>
              </a:spcBef>
              <a:buNone/>
            </a:pPr>
            <a:r>
              <a:rPr lang="en-US" sz="1400"/>
              <a:t>        </a:t>
            </a:r>
            <a:r>
              <a:rPr lang="en-US" sz="1400" err="1"/>
              <a:t>Thread.Sleep</a:t>
            </a:r>
            <a:r>
              <a:rPr lang="en-US" sz="1400"/>
              <a:t>(200);</a:t>
            </a:r>
          </a:p>
          <a:p>
            <a:pPr marL="0" indent="0">
              <a:spcBef>
                <a:spcPts val="0"/>
              </a:spcBef>
              <a:buNone/>
            </a:pPr>
            <a:r>
              <a:rPr lang="en-US" sz="1400"/>
              <a:t>    }</a:t>
            </a:r>
          </a:p>
          <a:p>
            <a:pPr marL="0" indent="0">
              <a:spcBef>
                <a:spcPts val="0"/>
              </a:spcBef>
              <a:buNone/>
            </a:pPr>
            <a:r>
              <a:rPr lang="en-US" sz="1400"/>
              <a:t>}</a:t>
            </a:r>
          </a:p>
          <a:p>
            <a:pPr marL="0" indent="0">
              <a:buNone/>
            </a:pPr>
            <a:endParaRPr lang="en-US" sz="1176"/>
          </a:p>
        </p:txBody>
      </p:sp>
      <p:sp>
        <p:nvSpPr>
          <p:cNvPr id="17" name="Title 16"/>
          <p:cNvSpPr>
            <a:spLocks noGrp="1"/>
          </p:cNvSpPr>
          <p:nvPr>
            <p:ph type="title"/>
          </p:nvPr>
        </p:nvSpPr>
        <p:spPr/>
        <p:txBody>
          <a:bodyPr/>
          <a:lstStyle/>
          <a:p>
            <a:r>
              <a:rPr lang="en-US"/>
              <a:t>Event Hub Code</a:t>
            </a:r>
          </a:p>
        </p:txBody>
      </p:sp>
    </p:spTree>
    <p:extLst>
      <p:ext uri="{BB962C8B-B14F-4D97-AF65-F5344CB8AC3E}">
        <p14:creationId xmlns:p14="http://schemas.microsoft.com/office/powerpoint/2010/main" val="6073896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Service Bus Explorer</a:t>
            </a:r>
          </a:p>
        </p:txBody>
      </p:sp>
      <p:pic>
        <p:nvPicPr>
          <p:cNvPr id="3" name="Picture 2"/>
          <p:cNvPicPr>
            <a:picLocks noChangeAspect="1"/>
          </p:cNvPicPr>
          <p:nvPr/>
        </p:nvPicPr>
        <p:blipFill>
          <a:blip r:embed="rId3"/>
          <a:stretch>
            <a:fillRect/>
          </a:stretch>
        </p:blipFill>
        <p:spPr>
          <a:xfrm>
            <a:off x="1076076" y="1008679"/>
            <a:ext cx="9795690" cy="5510076"/>
          </a:xfrm>
          <a:prstGeom prst="rect">
            <a:avLst/>
          </a:prstGeom>
        </p:spPr>
      </p:pic>
    </p:spTree>
    <p:extLst>
      <p:ext uri="{BB962C8B-B14F-4D97-AF65-F5344CB8AC3E}">
        <p14:creationId xmlns:p14="http://schemas.microsoft.com/office/powerpoint/2010/main" val="15700324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586240"/>
          </a:xfrm>
        </p:spPr>
        <p:txBody>
          <a:bodyPr/>
          <a:lstStyle/>
          <a:p>
            <a:endParaRPr lang="en-US"/>
          </a:p>
          <a:p>
            <a:r>
              <a:rPr lang="en-US"/>
              <a:t>Open Source publish-subscribe</a:t>
            </a:r>
          </a:p>
          <a:p>
            <a:r>
              <a:rPr lang="en-US"/>
              <a:t>One broker can handle 100’s of MB/sec from 1000’s of clients</a:t>
            </a:r>
          </a:p>
          <a:p>
            <a:r>
              <a:rPr lang="en-US"/>
              <a:t>Elastic scale</a:t>
            </a:r>
          </a:p>
          <a:p>
            <a:r>
              <a:rPr lang="en-US"/>
              <a:t>Cluster centric design for fault tolerance</a:t>
            </a:r>
          </a:p>
          <a:p>
            <a:endParaRPr lang="en-US"/>
          </a:p>
        </p:txBody>
      </p:sp>
      <p:sp>
        <p:nvSpPr>
          <p:cNvPr id="3" name="Title 2"/>
          <p:cNvSpPr>
            <a:spLocks noGrp="1"/>
          </p:cNvSpPr>
          <p:nvPr>
            <p:ph type="title"/>
          </p:nvPr>
        </p:nvSpPr>
        <p:spPr/>
        <p:txBody>
          <a:bodyPr/>
          <a:lstStyle/>
          <a:p>
            <a:r>
              <a:rPr lang="en-US"/>
              <a:t>Apache Kafka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1279" y="4260717"/>
            <a:ext cx="3276190" cy="2285714"/>
          </a:xfrm>
          <a:prstGeom prst="rect">
            <a:avLst/>
          </a:prstGeom>
        </p:spPr>
      </p:pic>
    </p:spTree>
    <p:extLst>
      <p:ext uri="{BB962C8B-B14F-4D97-AF65-F5344CB8AC3E}">
        <p14:creationId xmlns:p14="http://schemas.microsoft.com/office/powerpoint/2010/main" val="2781613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t>Setting Expectations</a:t>
            </a:r>
          </a:p>
        </p:txBody>
      </p:sp>
      <p:sp>
        <p:nvSpPr>
          <p:cNvPr id="3" name="Content Placeholder 2"/>
          <p:cNvSpPr>
            <a:spLocks noGrp="1"/>
          </p:cNvSpPr>
          <p:nvPr>
            <p:ph sz="quarter" idx="10"/>
          </p:nvPr>
        </p:nvSpPr>
        <p:spPr>
          <a:xfrm>
            <a:off x="379413" y="914400"/>
            <a:ext cx="11525250" cy="5764214"/>
          </a:xfrm>
        </p:spPr>
        <p:txBody>
          <a:bodyPr/>
          <a:lstStyle/>
          <a:p>
            <a:r>
              <a:rPr lang="en-US" sz="2800"/>
              <a:t>Target Audience</a:t>
            </a:r>
          </a:p>
          <a:p>
            <a:pPr lvl="1"/>
            <a:r>
              <a:rPr lang="en-US"/>
              <a:t>Any “data” person with some technical background</a:t>
            </a:r>
          </a:p>
          <a:p>
            <a:pPr lvl="1"/>
            <a:r>
              <a:rPr lang="en-US"/>
              <a:t>CSA, DSA, DPSA, Architect, Consultant, PFE, TSP, TAM</a:t>
            </a:r>
          </a:p>
          <a:p>
            <a:r>
              <a:rPr lang="en-US" sz="2800"/>
              <a:t>Suggested Prerequisites/Supporting Material</a:t>
            </a:r>
          </a:p>
          <a:p>
            <a:pPr lvl="1"/>
            <a:r>
              <a:rPr lang="en-US"/>
              <a:t>CRT307-TR23 by Lou Carbone</a:t>
            </a:r>
          </a:p>
          <a:p>
            <a:pPr lvl="2"/>
            <a:r>
              <a:rPr lang="en-US" sz="2800"/>
              <a:t>Objectives</a:t>
            </a:r>
          </a:p>
          <a:p>
            <a:pPr lvl="2"/>
            <a:r>
              <a:rPr lang="en-US" sz="2800"/>
              <a:t>Key Takeaways</a:t>
            </a:r>
          </a:p>
          <a:p>
            <a:r>
              <a:rPr lang="en-US" sz="2800"/>
              <a:t>Preparation</a:t>
            </a:r>
          </a:p>
          <a:p>
            <a:pPr lvl="1"/>
            <a:r>
              <a:rPr lang="en-US"/>
              <a:t>Reading &amp; Doing</a:t>
            </a:r>
          </a:p>
          <a:p>
            <a:pPr lvl="1"/>
            <a:r>
              <a:rPr lang="en-US"/>
              <a:t>Yes, some Memorization is required</a:t>
            </a:r>
          </a:p>
          <a:p>
            <a:pPr lvl="2"/>
            <a:endParaRPr lang="en-US"/>
          </a:p>
          <a:p>
            <a:pPr lvl="1"/>
            <a:endParaRPr lang="en-US"/>
          </a:p>
        </p:txBody>
      </p:sp>
      <p:sp>
        <p:nvSpPr>
          <p:cNvPr id="7" name="Oval 6"/>
          <p:cNvSpPr/>
          <p:nvPr/>
        </p:nvSpPr>
        <p:spPr>
          <a:xfrm>
            <a:off x="2440686" y="5049416"/>
            <a:ext cx="1480680" cy="600120"/>
          </a:xfrm>
          <a:prstGeom prst="ellipse">
            <a:avLst/>
          </a:prstGeom>
          <a:solidFill>
            <a:srgbClr val="ED1C24">
              <a:alpha val="25000"/>
            </a:srgbClr>
          </a:solidFill>
          <a:ln w="240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D1C24"/>
              </a:solidFill>
              <a:effectLst/>
              <a:uLnTx/>
              <a:uFillTx/>
            </a:endParaRPr>
          </a:p>
        </p:txBody>
      </p:sp>
    </p:spTree>
    <p:extLst>
      <p:ext uri="{BB962C8B-B14F-4D97-AF65-F5344CB8AC3E}">
        <p14:creationId xmlns:p14="http://schemas.microsoft.com/office/powerpoint/2010/main" val="132144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379335"/>
          </a:xfrm>
        </p:spPr>
        <p:txBody>
          <a:bodyPr/>
          <a:lstStyle/>
          <a:p>
            <a:endParaRPr lang="en-US"/>
          </a:p>
          <a:p>
            <a:r>
              <a:rPr lang="en-US"/>
              <a:t>Topic: Category or feed name</a:t>
            </a:r>
          </a:p>
          <a:p>
            <a:r>
              <a:rPr lang="en-US"/>
              <a:t>Log: partition within a topic</a:t>
            </a:r>
          </a:p>
          <a:p>
            <a:endParaRPr lang="en-US"/>
          </a:p>
          <a:p>
            <a:endParaRPr lang="en-US"/>
          </a:p>
        </p:txBody>
      </p:sp>
      <p:sp>
        <p:nvSpPr>
          <p:cNvPr id="3" name="Title 2"/>
          <p:cNvSpPr>
            <a:spLocks noGrp="1"/>
          </p:cNvSpPr>
          <p:nvPr>
            <p:ph type="title"/>
          </p:nvPr>
        </p:nvSpPr>
        <p:spPr/>
        <p:txBody>
          <a:bodyPr/>
          <a:lstStyle/>
          <a:p>
            <a:r>
              <a:rPr lang="en-US"/>
              <a:t>Topics and Logs</a:t>
            </a:r>
          </a:p>
        </p:txBody>
      </p:sp>
      <p:pic>
        <p:nvPicPr>
          <p:cNvPr id="4" name="Picture 3"/>
          <p:cNvPicPr>
            <a:picLocks noChangeAspect="1"/>
          </p:cNvPicPr>
          <p:nvPr/>
        </p:nvPicPr>
        <p:blipFill>
          <a:blip r:embed="rId3"/>
          <a:stretch>
            <a:fillRect/>
          </a:stretch>
        </p:blipFill>
        <p:spPr>
          <a:xfrm>
            <a:off x="6006359" y="3249717"/>
            <a:ext cx="5178695" cy="3323826"/>
          </a:xfrm>
          <a:prstGeom prst="rect">
            <a:avLst/>
          </a:prstGeom>
        </p:spPr>
      </p:pic>
    </p:spTree>
    <p:extLst>
      <p:ext uri="{BB962C8B-B14F-4D97-AF65-F5344CB8AC3E}">
        <p14:creationId xmlns:p14="http://schemas.microsoft.com/office/powerpoint/2010/main" val="2733320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6324184"/>
          </a:xfrm>
        </p:spPr>
        <p:txBody>
          <a:bodyPr/>
          <a:lstStyle/>
          <a:p>
            <a:r>
              <a:rPr lang="en-US"/>
              <a:t>Partitions are distributed over configurable number of servers     (1 leader and n followers)</a:t>
            </a:r>
          </a:p>
          <a:p>
            <a:r>
              <a:rPr lang="en-US"/>
              <a:t>Producer is responsible for assigning messages to partitions</a:t>
            </a:r>
          </a:p>
          <a:p>
            <a:pPr lvl="1"/>
            <a:r>
              <a:rPr lang="en-US"/>
              <a:t>Round robin</a:t>
            </a:r>
          </a:p>
          <a:p>
            <a:pPr lvl="1"/>
            <a:r>
              <a:rPr lang="en-US"/>
              <a:t>Semantic partition function</a:t>
            </a:r>
          </a:p>
          <a:p>
            <a:pPr lvl="1"/>
            <a:endParaRPr lang="en-US"/>
          </a:p>
          <a:p>
            <a:r>
              <a:rPr lang="en-US"/>
              <a:t>Each consumer belongs to a consumer group</a:t>
            </a:r>
          </a:p>
          <a:p>
            <a:r>
              <a:rPr lang="en-US"/>
              <a:t>Each partition can have multiple consumer groups</a:t>
            </a:r>
          </a:p>
          <a:p>
            <a:endParaRPr lang="en-US"/>
          </a:p>
          <a:p>
            <a:endParaRPr lang="en-US"/>
          </a:p>
        </p:txBody>
      </p:sp>
      <p:sp>
        <p:nvSpPr>
          <p:cNvPr id="3" name="Title 2"/>
          <p:cNvSpPr>
            <a:spLocks noGrp="1"/>
          </p:cNvSpPr>
          <p:nvPr>
            <p:ph type="title"/>
          </p:nvPr>
        </p:nvSpPr>
        <p:spPr/>
        <p:txBody>
          <a:bodyPr/>
          <a:lstStyle/>
          <a:p>
            <a:r>
              <a:rPr lang="en-US"/>
              <a:t>Distribution, Producers &amp; Consumers</a:t>
            </a:r>
          </a:p>
        </p:txBody>
      </p:sp>
      <p:pic>
        <p:nvPicPr>
          <p:cNvPr id="4" name="Picture 3"/>
          <p:cNvPicPr>
            <a:picLocks noChangeAspect="1"/>
          </p:cNvPicPr>
          <p:nvPr/>
        </p:nvPicPr>
        <p:blipFill>
          <a:blip r:embed="rId3"/>
          <a:stretch>
            <a:fillRect/>
          </a:stretch>
        </p:blipFill>
        <p:spPr>
          <a:xfrm>
            <a:off x="8337038" y="3064761"/>
            <a:ext cx="3197568" cy="1699973"/>
          </a:xfrm>
          <a:prstGeom prst="rect">
            <a:avLst/>
          </a:prstGeom>
        </p:spPr>
      </p:pic>
    </p:spTree>
    <p:extLst>
      <p:ext uri="{BB962C8B-B14F-4D97-AF65-F5344CB8AC3E}">
        <p14:creationId xmlns:p14="http://schemas.microsoft.com/office/powerpoint/2010/main" val="1963945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2715537"/>
          </a:xfrm>
        </p:spPr>
        <p:txBody>
          <a:bodyPr/>
          <a:lstStyle/>
          <a:p>
            <a:endParaRPr lang="en-US"/>
          </a:p>
          <a:p>
            <a:r>
              <a:rPr lang="en-US">
                <a:hlinkClick r:id="rId2"/>
              </a:rPr>
              <a:t>http://kafka.apache.org/</a:t>
            </a:r>
            <a:endParaRPr lang="en-US"/>
          </a:p>
          <a:p>
            <a:pPr lvl="1"/>
            <a:r>
              <a:rPr lang="en-US"/>
              <a:t>Use Cases</a:t>
            </a:r>
          </a:p>
          <a:p>
            <a:pPr lvl="1"/>
            <a:r>
              <a:rPr lang="en-US"/>
              <a:t>Documentation</a:t>
            </a:r>
          </a:p>
          <a:p>
            <a:pPr lvl="1"/>
            <a:r>
              <a:rPr lang="en-US"/>
              <a:t>Architectures</a:t>
            </a:r>
          </a:p>
          <a:p>
            <a:pPr lvl="1"/>
            <a:r>
              <a:rPr lang="en-US"/>
              <a:t>Configurations</a:t>
            </a:r>
          </a:p>
          <a:p>
            <a:pPr lvl="1"/>
            <a:r>
              <a:rPr lang="en-US"/>
              <a:t>Ecosystem</a:t>
            </a:r>
          </a:p>
          <a:p>
            <a:pPr lvl="1"/>
            <a:r>
              <a:rPr lang="en-US"/>
              <a:t>etc.</a:t>
            </a:r>
          </a:p>
          <a:p>
            <a:endParaRPr lang="en-US"/>
          </a:p>
          <a:p>
            <a:endParaRPr lang="en-US"/>
          </a:p>
        </p:txBody>
      </p:sp>
      <p:sp>
        <p:nvSpPr>
          <p:cNvPr id="3" name="Title 2"/>
          <p:cNvSpPr>
            <a:spLocks noGrp="1"/>
          </p:cNvSpPr>
          <p:nvPr>
            <p:ph type="title"/>
          </p:nvPr>
        </p:nvSpPr>
        <p:spPr/>
        <p:txBody>
          <a:bodyPr/>
          <a:lstStyle/>
          <a:p>
            <a:r>
              <a:rPr lang="en-US"/>
              <a:t>More information on Kafka	</a:t>
            </a:r>
          </a:p>
        </p:txBody>
      </p:sp>
    </p:spTree>
    <p:extLst>
      <p:ext uri="{BB962C8B-B14F-4D97-AF65-F5344CB8AC3E}">
        <p14:creationId xmlns:p14="http://schemas.microsoft.com/office/powerpoint/2010/main" val="1507528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66750" y="182563"/>
            <a:ext cx="11525250" cy="1063625"/>
          </a:xfrm>
        </p:spPr>
        <p:txBody>
          <a:bodyPr/>
          <a:lstStyle/>
          <a:p>
            <a:r>
              <a:rPr lang="en-US"/>
              <a:t>In this module</a:t>
            </a:r>
          </a:p>
        </p:txBody>
      </p:sp>
      <p:sp>
        <p:nvSpPr>
          <p:cNvPr id="6" name="Rectangle 5"/>
          <p:cNvSpPr/>
          <p:nvPr/>
        </p:nvSpPr>
        <p:spPr bwMode="auto">
          <a:xfrm>
            <a:off x="448213" y="1412044"/>
            <a:ext cx="717140" cy="7171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Rectangle 7"/>
          <p:cNvSpPr/>
          <p:nvPr/>
        </p:nvSpPr>
        <p:spPr bwMode="auto">
          <a:xfrm>
            <a:off x="448213" y="2935966"/>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Rectangle 16"/>
          <p:cNvSpPr/>
          <p:nvPr/>
        </p:nvSpPr>
        <p:spPr bwMode="auto">
          <a:xfrm>
            <a:off x="448213" y="2174005"/>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Rectangle 20"/>
          <p:cNvSpPr/>
          <p:nvPr/>
        </p:nvSpPr>
        <p:spPr bwMode="auto">
          <a:xfrm>
            <a:off x="1165353" y="14120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cs typeface="Segoe UI" pitchFamily="34" charset="0"/>
              </a:rPr>
              <a:t>Lambda Architecture</a:t>
            </a:r>
          </a:p>
        </p:txBody>
      </p:sp>
      <p:sp>
        <p:nvSpPr>
          <p:cNvPr id="23" name="Rectangle 22"/>
          <p:cNvSpPr/>
          <p:nvPr/>
        </p:nvSpPr>
        <p:spPr bwMode="auto">
          <a:xfrm>
            <a:off x="1165353" y="2935966"/>
            <a:ext cx="4840694" cy="71714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Storm</a:t>
            </a:r>
          </a:p>
        </p:txBody>
      </p:sp>
      <p:sp>
        <p:nvSpPr>
          <p:cNvPr id="27" name="Rectangle 26"/>
          <p:cNvSpPr/>
          <p:nvPr/>
        </p:nvSpPr>
        <p:spPr bwMode="auto">
          <a:xfrm>
            <a:off x="1165353" y="2174005"/>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Event Hubs &amp; Kafka</a:t>
            </a:r>
          </a:p>
        </p:txBody>
      </p:sp>
      <p:sp>
        <p:nvSpPr>
          <p:cNvPr id="9" name="Rectangle 8"/>
          <p:cNvSpPr/>
          <p:nvPr/>
        </p:nvSpPr>
        <p:spPr bwMode="auto">
          <a:xfrm>
            <a:off x="448213" y="3697927"/>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Rectangle 9"/>
          <p:cNvSpPr/>
          <p:nvPr/>
        </p:nvSpPr>
        <p:spPr bwMode="auto">
          <a:xfrm>
            <a:off x="1165353" y="3697927"/>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Stream Analytics</a:t>
            </a:r>
          </a:p>
        </p:txBody>
      </p:sp>
      <p:sp>
        <p:nvSpPr>
          <p:cNvPr id="11" name="Rectangle 10"/>
          <p:cNvSpPr/>
          <p:nvPr/>
        </p:nvSpPr>
        <p:spPr bwMode="auto">
          <a:xfrm>
            <a:off x="448213" y="4459888"/>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 name="Rectangle 11"/>
          <p:cNvSpPr/>
          <p:nvPr/>
        </p:nvSpPr>
        <p:spPr bwMode="auto">
          <a:xfrm>
            <a:off x="1165353" y="4459888"/>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rPr>
              <a:t>Spark</a:t>
            </a:r>
          </a:p>
        </p:txBody>
      </p:sp>
    </p:spTree>
    <p:extLst>
      <p:ext uri="{BB962C8B-B14F-4D97-AF65-F5344CB8AC3E}">
        <p14:creationId xmlns:p14="http://schemas.microsoft.com/office/powerpoint/2010/main" val="2910215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5465" y="295719"/>
            <a:ext cx="11887877" cy="9174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998"/>
              <a:t>Storm Components</a:t>
            </a:r>
          </a:p>
        </p:txBody>
      </p:sp>
      <p:sp>
        <p:nvSpPr>
          <p:cNvPr id="5" name="Text Placeholder 2"/>
          <p:cNvSpPr>
            <a:spLocks noGrp="1"/>
          </p:cNvSpPr>
          <p:nvPr>
            <p:ph type="body" sz="quarter" idx="4294967295"/>
          </p:nvPr>
        </p:nvSpPr>
        <p:spPr>
          <a:xfrm>
            <a:off x="1" y="1678171"/>
            <a:ext cx="5289841" cy="4721793"/>
          </a:xfrm>
        </p:spPr>
        <p:txBody>
          <a:bodyPr>
            <a:normAutofit fontScale="85000" lnSpcReduction="20000"/>
          </a:bodyPr>
          <a:lstStyle/>
          <a:p>
            <a:r>
              <a:rPr lang="en-US"/>
              <a:t>Nimbus</a:t>
            </a:r>
          </a:p>
          <a:p>
            <a:pPr lvl="1"/>
            <a:r>
              <a:rPr lang="en-US"/>
              <a:t>Master Node</a:t>
            </a:r>
          </a:p>
          <a:p>
            <a:pPr lvl="1"/>
            <a:r>
              <a:rPr lang="en-US"/>
              <a:t>Responsible for distributing code around the cluster, assigning tasks to machines, and monitoring for failures</a:t>
            </a:r>
          </a:p>
          <a:p>
            <a:r>
              <a:rPr lang="en-US"/>
              <a:t>Supervisor</a:t>
            </a:r>
          </a:p>
          <a:p>
            <a:pPr lvl="1"/>
            <a:r>
              <a:rPr lang="en-US"/>
              <a:t>Worker Node</a:t>
            </a:r>
          </a:p>
          <a:p>
            <a:pPr lvl="1"/>
            <a:r>
              <a:rPr lang="en-US"/>
              <a:t>Listens for work assigned to its machine and starts and stops worker processes</a:t>
            </a:r>
          </a:p>
          <a:p>
            <a:pPr lvl="1"/>
            <a:r>
              <a:rPr lang="en-US"/>
              <a:t>worker process executes a subset of a topology</a:t>
            </a:r>
          </a:p>
        </p:txBody>
      </p:sp>
      <p:pic>
        <p:nvPicPr>
          <p:cNvPr id="3" name="Picture 2"/>
          <p:cNvPicPr>
            <a:picLocks noChangeAspect="1"/>
          </p:cNvPicPr>
          <p:nvPr/>
        </p:nvPicPr>
        <p:blipFill>
          <a:blip r:embed="rId3"/>
          <a:stretch>
            <a:fillRect/>
          </a:stretch>
        </p:blipFill>
        <p:spPr>
          <a:xfrm>
            <a:off x="6089779" y="1337393"/>
            <a:ext cx="5311476" cy="4298976"/>
          </a:xfrm>
          <a:prstGeom prst="rect">
            <a:avLst/>
          </a:prstGeom>
        </p:spPr>
      </p:pic>
    </p:spTree>
    <p:extLst>
      <p:ext uri="{BB962C8B-B14F-4D97-AF65-F5344CB8AC3E}">
        <p14:creationId xmlns:p14="http://schemas.microsoft.com/office/powerpoint/2010/main" val="1245435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5465" y="295719"/>
            <a:ext cx="11887877" cy="9174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998"/>
              <a:t>Storm Components</a:t>
            </a:r>
          </a:p>
        </p:txBody>
      </p:sp>
      <p:sp>
        <p:nvSpPr>
          <p:cNvPr id="5" name="Text Placeholder 2"/>
          <p:cNvSpPr>
            <a:spLocks noGrp="1"/>
          </p:cNvSpPr>
          <p:nvPr>
            <p:ph type="body" sz="quarter" idx="4294967295"/>
          </p:nvPr>
        </p:nvSpPr>
        <p:spPr>
          <a:xfrm>
            <a:off x="1" y="1706185"/>
            <a:ext cx="4997258" cy="4765369"/>
          </a:xfrm>
        </p:spPr>
        <p:txBody>
          <a:bodyPr>
            <a:normAutofit fontScale="70000" lnSpcReduction="20000"/>
          </a:bodyPr>
          <a:lstStyle/>
          <a:p>
            <a:r>
              <a:rPr lang="en-US"/>
              <a:t>Topology</a:t>
            </a:r>
          </a:p>
          <a:p>
            <a:pPr lvl="1"/>
            <a:r>
              <a:rPr lang="en-US"/>
              <a:t>Defines a graph of computation that processes streams of data. Unlike </a:t>
            </a:r>
            <a:r>
              <a:rPr lang="en-US" err="1"/>
              <a:t>MapReduce</a:t>
            </a:r>
            <a:r>
              <a:rPr lang="en-US"/>
              <a:t> jobs, topologies run until you stop them.</a:t>
            </a:r>
          </a:p>
          <a:p>
            <a:r>
              <a:rPr lang="en-US"/>
              <a:t>Spout</a:t>
            </a:r>
          </a:p>
          <a:p>
            <a:pPr lvl="1"/>
            <a:r>
              <a:rPr lang="en-US"/>
              <a:t>Consumes data from a data source and emits one or more streams.</a:t>
            </a:r>
          </a:p>
          <a:p>
            <a:r>
              <a:rPr lang="en-US"/>
              <a:t>Bolt</a:t>
            </a:r>
          </a:p>
          <a:p>
            <a:pPr lvl="1"/>
            <a:r>
              <a:rPr lang="en-US"/>
              <a:t>Consumes streams, performs processing, and may emit streams for further processing. </a:t>
            </a:r>
          </a:p>
          <a:p>
            <a:pPr lvl="1"/>
            <a:r>
              <a:rPr lang="en-US"/>
              <a:t>Responsible for writing data to external storage, </a:t>
            </a:r>
            <a:r>
              <a:rPr lang="en-US" err="1"/>
              <a:t>HDInsight</a:t>
            </a:r>
            <a:r>
              <a:rPr lang="en-US"/>
              <a:t> </a:t>
            </a:r>
            <a:r>
              <a:rPr lang="en-US" err="1"/>
              <a:t>HBase</a:t>
            </a:r>
            <a:r>
              <a:rPr lang="en-US"/>
              <a:t>, a blob, or other data store</a:t>
            </a:r>
          </a:p>
          <a:p>
            <a:pPr lvl="1"/>
            <a:endParaRPr lang="en-US"/>
          </a:p>
          <a:p>
            <a:pPr marL="457112" lvl="1" indent="0">
              <a:buNone/>
            </a:pPr>
            <a:endParaRPr lang="en-US"/>
          </a:p>
        </p:txBody>
      </p:sp>
      <p:pic>
        <p:nvPicPr>
          <p:cNvPr id="3" name="Picture 2"/>
          <p:cNvPicPr>
            <a:picLocks noChangeAspect="1"/>
          </p:cNvPicPr>
          <p:nvPr/>
        </p:nvPicPr>
        <p:blipFill>
          <a:blip r:embed="rId3"/>
          <a:stretch>
            <a:fillRect/>
          </a:stretch>
        </p:blipFill>
        <p:spPr>
          <a:xfrm>
            <a:off x="5707961" y="1389966"/>
            <a:ext cx="5643540" cy="4345996"/>
          </a:xfrm>
          <a:prstGeom prst="rect">
            <a:avLst/>
          </a:prstGeom>
        </p:spPr>
      </p:pic>
    </p:spTree>
    <p:extLst>
      <p:ext uri="{BB962C8B-B14F-4D97-AF65-F5344CB8AC3E}">
        <p14:creationId xmlns:p14="http://schemas.microsoft.com/office/powerpoint/2010/main" val="93899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5465" y="295719"/>
            <a:ext cx="11887877" cy="9174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998"/>
              <a:t>Storm Topology</a:t>
            </a:r>
          </a:p>
        </p:txBody>
      </p:sp>
      <p:sp>
        <p:nvSpPr>
          <p:cNvPr id="5" name="Text Placeholder 2"/>
          <p:cNvSpPr>
            <a:spLocks noGrp="1"/>
          </p:cNvSpPr>
          <p:nvPr>
            <p:ph type="body" sz="quarter" idx="4294967295"/>
          </p:nvPr>
        </p:nvSpPr>
        <p:spPr>
          <a:xfrm>
            <a:off x="1" y="2174629"/>
            <a:ext cx="4997258" cy="4765369"/>
          </a:xfrm>
        </p:spPr>
        <p:txBody>
          <a:bodyPr>
            <a:normAutofit/>
          </a:bodyPr>
          <a:lstStyle/>
          <a:p>
            <a:r>
              <a:rPr lang="en-US"/>
              <a:t>Objects Needed</a:t>
            </a:r>
          </a:p>
          <a:p>
            <a:pPr lvl="1"/>
            <a:r>
              <a:rPr lang="en-US" err="1"/>
              <a:t>TopologyBuilder</a:t>
            </a:r>
            <a:endParaRPr lang="en-US"/>
          </a:p>
          <a:p>
            <a:pPr lvl="1"/>
            <a:r>
              <a:rPr lang="en-US" err="1"/>
              <a:t>setSpout</a:t>
            </a:r>
            <a:r>
              <a:rPr lang="en-US"/>
              <a:t>/</a:t>
            </a:r>
            <a:r>
              <a:rPr lang="en-US" err="1"/>
              <a:t>setBolt</a:t>
            </a:r>
            <a:endParaRPr lang="en-US"/>
          </a:p>
          <a:p>
            <a:pPr lvl="2"/>
            <a:r>
              <a:rPr lang="en-US" err="1"/>
              <a:t>Shufflegrouping</a:t>
            </a:r>
            <a:endParaRPr lang="en-US"/>
          </a:p>
          <a:p>
            <a:pPr lvl="1"/>
            <a:r>
              <a:rPr lang="en-US"/>
              <a:t>Cluster </a:t>
            </a:r>
            <a:r>
              <a:rPr lang="en-US" err="1"/>
              <a:t>config</a:t>
            </a:r>
            <a:endParaRPr lang="en-US"/>
          </a:p>
          <a:p>
            <a:pPr lvl="1"/>
            <a:r>
              <a:rPr lang="en-US"/>
              <a:t>Cluster</a:t>
            </a:r>
          </a:p>
          <a:p>
            <a:pPr lvl="1"/>
            <a:endParaRPr lang="en-US"/>
          </a:p>
          <a:p>
            <a:pPr lvl="1"/>
            <a:endParaRPr lang="en-US"/>
          </a:p>
          <a:p>
            <a:pPr marL="457112" lvl="1" indent="0">
              <a:buNone/>
            </a:pPr>
            <a:endParaRPr lang="en-US"/>
          </a:p>
        </p:txBody>
      </p:sp>
      <p:pic>
        <p:nvPicPr>
          <p:cNvPr id="6" name="Picture 5"/>
          <p:cNvPicPr>
            <a:picLocks noChangeAspect="1"/>
          </p:cNvPicPr>
          <p:nvPr/>
        </p:nvPicPr>
        <p:blipFill>
          <a:blip r:embed="rId3"/>
          <a:stretch>
            <a:fillRect/>
          </a:stretch>
        </p:blipFill>
        <p:spPr>
          <a:xfrm>
            <a:off x="6334098" y="128655"/>
            <a:ext cx="4914223" cy="4444314"/>
          </a:xfrm>
          <a:prstGeom prst="rect">
            <a:avLst/>
          </a:prstGeom>
        </p:spPr>
      </p:pic>
      <p:pic>
        <p:nvPicPr>
          <p:cNvPr id="7" name="Picture 6"/>
          <p:cNvPicPr>
            <a:picLocks noChangeAspect="1"/>
          </p:cNvPicPr>
          <p:nvPr/>
        </p:nvPicPr>
        <p:blipFill>
          <a:blip r:embed="rId4"/>
          <a:stretch>
            <a:fillRect/>
          </a:stretch>
        </p:blipFill>
        <p:spPr>
          <a:xfrm>
            <a:off x="6334098" y="4572969"/>
            <a:ext cx="4389127" cy="2284545"/>
          </a:xfrm>
          <a:prstGeom prst="rect">
            <a:avLst/>
          </a:prstGeom>
        </p:spPr>
      </p:pic>
      <p:sp>
        <p:nvSpPr>
          <p:cNvPr id="2" name="TextBox 1"/>
          <p:cNvSpPr txBox="1"/>
          <p:nvPr/>
        </p:nvSpPr>
        <p:spPr>
          <a:xfrm>
            <a:off x="10723225" y="112265"/>
            <a:ext cx="1440118" cy="4628481"/>
          </a:xfrm>
          <a:prstGeom prst="rect">
            <a:avLst/>
          </a:prstGeom>
          <a:solidFill>
            <a:schemeClr val="bg1"/>
          </a:solidFill>
        </p:spPr>
        <p:txBody>
          <a:bodyPr wrap="square" lIns="179285" tIns="143428" rIns="179285" bIns="143428" rtlCol="0">
            <a:spAutoFit/>
          </a:bodyPr>
          <a:lstStyle/>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a:p>
            <a:pPr>
              <a:lnSpc>
                <a:spcPct val="90000"/>
              </a:lnSpc>
              <a:spcAft>
                <a:spcPts val="588"/>
              </a:spcAft>
            </a:pPr>
            <a:endParaRPr lang="en-US" sz="2353">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40633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5465" y="295719"/>
            <a:ext cx="11887877" cy="9174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998"/>
              <a:t>Storm Spout</a:t>
            </a:r>
          </a:p>
        </p:txBody>
      </p:sp>
      <p:sp>
        <p:nvSpPr>
          <p:cNvPr id="5" name="Text Placeholder 2"/>
          <p:cNvSpPr>
            <a:spLocks noGrp="1"/>
          </p:cNvSpPr>
          <p:nvPr>
            <p:ph type="body" sz="quarter" idx="4294967295"/>
          </p:nvPr>
        </p:nvSpPr>
        <p:spPr>
          <a:xfrm>
            <a:off x="1" y="1706185"/>
            <a:ext cx="4997258" cy="4765369"/>
          </a:xfrm>
        </p:spPr>
        <p:txBody>
          <a:bodyPr>
            <a:normAutofit/>
          </a:bodyPr>
          <a:lstStyle/>
          <a:p>
            <a:r>
              <a:rPr lang="en-US"/>
              <a:t>Spout</a:t>
            </a:r>
          </a:p>
          <a:p>
            <a:pPr lvl="1"/>
            <a:r>
              <a:rPr lang="en-US"/>
              <a:t>Consumes data from a data source and emits one or more streams.</a:t>
            </a:r>
          </a:p>
          <a:p>
            <a:pPr lvl="1"/>
            <a:endParaRPr lang="en-US"/>
          </a:p>
          <a:p>
            <a:pPr marL="457112" lvl="1" indent="0">
              <a:buNone/>
            </a:pPr>
            <a:endParaRPr lang="en-US"/>
          </a:p>
        </p:txBody>
      </p:sp>
      <p:pic>
        <p:nvPicPr>
          <p:cNvPr id="2" name="Picture 1"/>
          <p:cNvPicPr>
            <a:picLocks noChangeAspect="1"/>
          </p:cNvPicPr>
          <p:nvPr/>
        </p:nvPicPr>
        <p:blipFill>
          <a:blip r:embed="rId3"/>
          <a:stretch>
            <a:fillRect/>
          </a:stretch>
        </p:blipFill>
        <p:spPr>
          <a:xfrm>
            <a:off x="5612211" y="201906"/>
            <a:ext cx="5324430" cy="6585170"/>
          </a:xfrm>
          <a:prstGeom prst="rect">
            <a:avLst/>
          </a:prstGeom>
        </p:spPr>
      </p:pic>
    </p:spTree>
    <p:extLst>
      <p:ext uri="{BB962C8B-B14F-4D97-AF65-F5344CB8AC3E}">
        <p14:creationId xmlns:p14="http://schemas.microsoft.com/office/powerpoint/2010/main" val="621012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5465" y="295719"/>
            <a:ext cx="11887877" cy="91744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998"/>
              <a:t>Storm Bolt</a:t>
            </a:r>
          </a:p>
        </p:txBody>
      </p:sp>
      <p:sp>
        <p:nvSpPr>
          <p:cNvPr id="5" name="Text Placeholder 2"/>
          <p:cNvSpPr>
            <a:spLocks noGrp="1"/>
          </p:cNvSpPr>
          <p:nvPr>
            <p:ph type="body" sz="quarter" idx="4294967295"/>
          </p:nvPr>
        </p:nvSpPr>
        <p:spPr>
          <a:xfrm>
            <a:off x="1" y="1706185"/>
            <a:ext cx="4997258" cy="4765369"/>
          </a:xfrm>
        </p:spPr>
        <p:txBody>
          <a:bodyPr>
            <a:normAutofit/>
          </a:bodyPr>
          <a:lstStyle/>
          <a:p>
            <a:r>
              <a:rPr lang="en-US"/>
              <a:t>Bolt</a:t>
            </a:r>
          </a:p>
          <a:p>
            <a:pPr lvl="1"/>
            <a:r>
              <a:rPr lang="en-US"/>
              <a:t>Consumes streams, performs processing, and may emit streams for further processing. </a:t>
            </a:r>
          </a:p>
          <a:p>
            <a:pPr lvl="1"/>
            <a:r>
              <a:rPr lang="en-US"/>
              <a:t>Responsible for writing data to external storage, HDInsight </a:t>
            </a:r>
            <a:r>
              <a:rPr lang="en-US" err="1"/>
              <a:t>HBase</a:t>
            </a:r>
            <a:r>
              <a:rPr lang="en-US"/>
              <a:t>, a blob, or other data store</a:t>
            </a:r>
          </a:p>
          <a:p>
            <a:pPr lvl="1"/>
            <a:endParaRPr lang="en-US"/>
          </a:p>
          <a:p>
            <a:pPr marL="457112" lvl="1" indent="0">
              <a:buNone/>
            </a:pPr>
            <a:endParaRPr lang="en-US"/>
          </a:p>
        </p:txBody>
      </p:sp>
      <p:pic>
        <p:nvPicPr>
          <p:cNvPr id="6" name="Picture 5"/>
          <p:cNvPicPr>
            <a:picLocks noChangeAspect="1"/>
          </p:cNvPicPr>
          <p:nvPr/>
        </p:nvPicPr>
        <p:blipFill>
          <a:blip r:embed="rId3"/>
          <a:stretch>
            <a:fillRect/>
          </a:stretch>
        </p:blipFill>
        <p:spPr>
          <a:xfrm>
            <a:off x="5558152" y="230818"/>
            <a:ext cx="6060205" cy="6396365"/>
          </a:xfrm>
          <a:prstGeom prst="rect">
            <a:avLst/>
          </a:prstGeom>
        </p:spPr>
      </p:pic>
    </p:spTree>
    <p:extLst>
      <p:ext uri="{BB962C8B-B14F-4D97-AF65-F5344CB8AC3E}">
        <p14:creationId xmlns:p14="http://schemas.microsoft.com/office/powerpoint/2010/main" val="3435515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66750" y="182563"/>
            <a:ext cx="11525250" cy="1063625"/>
          </a:xfrm>
        </p:spPr>
        <p:txBody>
          <a:bodyPr/>
          <a:lstStyle/>
          <a:p>
            <a:r>
              <a:rPr lang="en-US"/>
              <a:t>In this module</a:t>
            </a:r>
          </a:p>
        </p:txBody>
      </p:sp>
      <p:sp>
        <p:nvSpPr>
          <p:cNvPr id="6" name="Rectangle 5"/>
          <p:cNvSpPr/>
          <p:nvPr/>
        </p:nvSpPr>
        <p:spPr bwMode="auto">
          <a:xfrm>
            <a:off x="448213" y="1412044"/>
            <a:ext cx="717140" cy="7171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48213" y="2935966"/>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48213" y="2174005"/>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165353" y="14120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cs typeface="Segoe UI" pitchFamily="34" charset="0"/>
              </a:rPr>
              <a:t>Lambda Architecture</a:t>
            </a:r>
          </a:p>
        </p:txBody>
      </p:sp>
      <p:sp>
        <p:nvSpPr>
          <p:cNvPr id="23" name="Rectangle 22"/>
          <p:cNvSpPr/>
          <p:nvPr/>
        </p:nvSpPr>
        <p:spPr bwMode="auto">
          <a:xfrm>
            <a:off x="1165353" y="2935966"/>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Storm</a:t>
            </a:r>
          </a:p>
        </p:txBody>
      </p:sp>
      <p:sp>
        <p:nvSpPr>
          <p:cNvPr id="27" name="Rectangle 26"/>
          <p:cNvSpPr/>
          <p:nvPr/>
        </p:nvSpPr>
        <p:spPr bwMode="auto">
          <a:xfrm>
            <a:off x="1165353" y="2174005"/>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Event Hubs &amp; Kafka</a:t>
            </a:r>
          </a:p>
        </p:txBody>
      </p:sp>
      <p:sp>
        <p:nvSpPr>
          <p:cNvPr id="9" name="Rectangle 8"/>
          <p:cNvSpPr/>
          <p:nvPr/>
        </p:nvSpPr>
        <p:spPr bwMode="auto">
          <a:xfrm>
            <a:off x="448213" y="3697927"/>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1165353" y="3697927"/>
            <a:ext cx="4840694" cy="71714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Stream Analytics</a:t>
            </a:r>
          </a:p>
        </p:txBody>
      </p:sp>
      <p:sp>
        <p:nvSpPr>
          <p:cNvPr id="11" name="Rectangle 10"/>
          <p:cNvSpPr/>
          <p:nvPr/>
        </p:nvSpPr>
        <p:spPr bwMode="auto">
          <a:xfrm>
            <a:off x="448213" y="4459888"/>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165353" y="4459888"/>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Spark</a:t>
            </a:r>
          </a:p>
        </p:txBody>
      </p:sp>
    </p:spTree>
    <p:extLst>
      <p:ext uri="{BB962C8B-B14F-4D97-AF65-F5344CB8AC3E}">
        <p14:creationId xmlns:p14="http://schemas.microsoft.com/office/powerpoint/2010/main" val="2453332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66750" y="182563"/>
            <a:ext cx="11525250" cy="1063625"/>
          </a:xfrm>
        </p:spPr>
        <p:txBody>
          <a:bodyPr/>
          <a:lstStyle/>
          <a:p>
            <a:r>
              <a:rPr lang="en-US"/>
              <a:t>In this module</a:t>
            </a:r>
          </a:p>
        </p:txBody>
      </p:sp>
      <p:sp>
        <p:nvSpPr>
          <p:cNvPr id="6" name="Rectangle 5"/>
          <p:cNvSpPr/>
          <p:nvPr/>
        </p:nvSpPr>
        <p:spPr bwMode="auto">
          <a:xfrm>
            <a:off x="448213" y="1412044"/>
            <a:ext cx="717140" cy="7171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48213" y="2935966"/>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48213" y="2174005"/>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165353" y="14120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cs typeface="Segoe UI" pitchFamily="34" charset="0"/>
              </a:rPr>
              <a:t>Lambda Architecture</a:t>
            </a:r>
          </a:p>
        </p:txBody>
      </p:sp>
      <p:sp>
        <p:nvSpPr>
          <p:cNvPr id="23" name="Rectangle 22"/>
          <p:cNvSpPr/>
          <p:nvPr/>
        </p:nvSpPr>
        <p:spPr bwMode="auto">
          <a:xfrm>
            <a:off x="1165353" y="2935966"/>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Storm</a:t>
            </a:r>
          </a:p>
        </p:txBody>
      </p:sp>
      <p:sp>
        <p:nvSpPr>
          <p:cNvPr id="27" name="Rectangle 26"/>
          <p:cNvSpPr/>
          <p:nvPr/>
        </p:nvSpPr>
        <p:spPr bwMode="auto">
          <a:xfrm>
            <a:off x="1165353" y="2174005"/>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Event Hubs &amp; Kafka</a:t>
            </a:r>
          </a:p>
        </p:txBody>
      </p:sp>
      <p:sp>
        <p:nvSpPr>
          <p:cNvPr id="9" name="Rectangle 8"/>
          <p:cNvSpPr/>
          <p:nvPr/>
        </p:nvSpPr>
        <p:spPr bwMode="auto">
          <a:xfrm>
            <a:off x="448213" y="3697927"/>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1165353" y="3697927"/>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Stream Analytics</a:t>
            </a:r>
          </a:p>
        </p:txBody>
      </p:sp>
      <p:sp>
        <p:nvSpPr>
          <p:cNvPr id="11" name="Rectangle 10"/>
          <p:cNvSpPr/>
          <p:nvPr/>
        </p:nvSpPr>
        <p:spPr bwMode="auto">
          <a:xfrm>
            <a:off x="448213" y="4459888"/>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165353" y="4459888"/>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Spark</a:t>
            </a:r>
          </a:p>
        </p:txBody>
      </p:sp>
    </p:spTree>
    <p:extLst>
      <p:ext uri="{BB962C8B-B14F-4D97-AF65-F5344CB8AC3E}">
        <p14:creationId xmlns:p14="http://schemas.microsoft.com/office/powerpoint/2010/main" val="798864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46934" y="1122960"/>
            <a:ext cx="11465406" cy="5443493"/>
          </a:xfrm>
        </p:spPr>
        <p:txBody>
          <a:bodyPr/>
          <a:lstStyle/>
          <a:p>
            <a:r>
              <a:rPr lang="en-US"/>
              <a:t>Simple Real Time ETL (movement of Data)</a:t>
            </a:r>
          </a:p>
          <a:p>
            <a:r>
              <a:rPr lang="en-US"/>
              <a:t>Rapid development</a:t>
            </a:r>
          </a:p>
          <a:p>
            <a:r>
              <a:rPr lang="en-US"/>
              <a:t>SQL based syntax</a:t>
            </a:r>
          </a:p>
          <a:p>
            <a:r>
              <a:rPr lang="en-US"/>
              <a:t>Automatic distribution for scale, performance and resiliency</a:t>
            </a:r>
          </a:p>
          <a:p>
            <a:r>
              <a:rPr lang="en-US"/>
              <a:t>Compares multiple streams, detects anomalies</a:t>
            </a:r>
          </a:p>
          <a:p>
            <a:r>
              <a:rPr lang="en-US"/>
              <a:t>Triggers alerts</a:t>
            </a:r>
          </a:p>
          <a:p>
            <a:r>
              <a:rPr lang="en-US"/>
              <a:t>Displays real time dashboards</a:t>
            </a:r>
          </a:p>
          <a:p>
            <a:endParaRPr lang="en-US"/>
          </a:p>
        </p:txBody>
      </p:sp>
      <p:sp>
        <p:nvSpPr>
          <p:cNvPr id="17" name="Title 16"/>
          <p:cNvSpPr>
            <a:spLocks noGrp="1"/>
          </p:cNvSpPr>
          <p:nvPr>
            <p:ph type="title"/>
          </p:nvPr>
        </p:nvSpPr>
        <p:spPr/>
        <p:txBody>
          <a:bodyPr/>
          <a:lstStyle/>
          <a:p>
            <a:r>
              <a:rPr lang="en-US"/>
              <a:t>Stream Analytics</a:t>
            </a:r>
          </a:p>
        </p:txBody>
      </p:sp>
      <p:pic>
        <p:nvPicPr>
          <p:cNvPr id="2" name="Picture 1"/>
          <p:cNvPicPr>
            <a:picLocks noChangeAspect="1"/>
          </p:cNvPicPr>
          <p:nvPr/>
        </p:nvPicPr>
        <p:blipFill>
          <a:blip r:embed="rId3"/>
          <a:stretch>
            <a:fillRect/>
          </a:stretch>
        </p:blipFill>
        <p:spPr>
          <a:xfrm>
            <a:off x="9255249" y="352504"/>
            <a:ext cx="2648697" cy="1786396"/>
          </a:xfrm>
          <a:prstGeom prst="rect">
            <a:avLst/>
          </a:prstGeom>
        </p:spPr>
      </p:pic>
    </p:spTree>
    <p:extLst>
      <p:ext uri="{BB962C8B-B14F-4D97-AF65-F5344CB8AC3E}">
        <p14:creationId xmlns:p14="http://schemas.microsoft.com/office/powerpoint/2010/main" val="28126074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8144" y="1089543"/>
            <a:ext cx="11823971" cy="5594006"/>
          </a:xfrm>
        </p:spPr>
        <p:txBody>
          <a:bodyPr/>
          <a:lstStyle/>
          <a:p>
            <a:r>
              <a:rPr lang="en-US"/>
              <a:t>Consumer Groups</a:t>
            </a:r>
          </a:p>
          <a:p>
            <a:pPr lvl="1"/>
            <a:r>
              <a:rPr lang="en-US" sz="1765"/>
              <a:t>One per input</a:t>
            </a:r>
          </a:p>
          <a:p>
            <a:r>
              <a:rPr lang="en-US"/>
              <a:t>Inputs</a:t>
            </a:r>
          </a:p>
          <a:p>
            <a:pPr lvl="1"/>
            <a:r>
              <a:rPr lang="en-US" sz="1765"/>
              <a:t>Blob storage</a:t>
            </a:r>
          </a:p>
          <a:p>
            <a:pPr lvl="1"/>
            <a:r>
              <a:rPr lang="en-US" sz="1765"/>
              <a:t>Event Hubs</a:t>
            </a:r>
          </a:p>
          <a:p>
            <a:pPr lvl="1"/>
            <a:r>
              <a:rPr lang="en-US" sz="1765" err="1"/>
              <a:t>IoT</a:t>
            </a:r>
            <a:r>
              <a:rPr lang="en-US" sz="1765"/>
              <a:t> Hubs</a:t>
            </a:r>
          </a:p>
          <a:p>
            <a:r>
              <a:rPr lang="en-US"/>
              <a:t>Query</a:t>
            </a:r>
          </a:p>
          <a:p>
            <a:pPr lvl="1"/>
            <a:r>
              <a:rPr lang="en-US" sz="1765"/>
              <a:t>SQL-Like Language  - </a:t>
            </a:r>
            <a:r>
              <a:rPr lang="en-US" sz="1765">
                <a:hlinkClick r:id="rId3"/>
              </a:rPr>
              <a:t>https://azure.microsoft.com/en-us/documentation/articles/stream-analytics-stream-analytics-query-patterns/</a:t>
            </a:r>
            <a:r>
              <a:rPr lang="en-US" sz="1765"/>
              <a:t> </a:t>
            </a:r>
          </a:p>
          <a:p>
            <a:r>
              <a:rPr lang="en-US"/>
              <a:t>Outputs</a:t>
            </a:r>
          </a:p>
          <a:p>
            <a:pPr lvl="1"/>
            <a:r>
              <a:rPr lang="en-US" sz="1765"/>
              <a:t>Azure Data Lake Store</a:t>
            </a:r>
          </a:p>
          <a:p>
            <a:pPr lvl="1"/>
            <a:r>
              <a:rPr lang="en-US" sz="1765"/>
              <a:t>SQL DB</a:t>
            </a:r>
          </a:p>
          <a:p>
            <a:pPr lvl="1"/>
            <a:r>
              <a:rPr lang="en-US" sz="1765"/>
              <a:t>Blob storage</a:t>
            </a:r>
          </a:p>
        </p:txBody>
      </p:sp>
      <p:sp>
        <p:nvSpPr>
          <p:cNvPr id="17" name="Title 16"/>
          <p:cNvSpPr>
            <a:spLocks noGrp="1"/>
          </p:cNvSpPr>
          <p:nvPr>
            <p:ph type="title"/>
          </p:nvPr>
        </p:nvSpPr>
        <p:spPr/>
        <p:txBody>
          <a:bodyPr/>
          <a:lstStyle/>
          <a:p>
            <a:r>
              <a:rPr lang="en-US"/>
              <a:t>Anatomy</a:t>
            </a:r>
          </a:p>
        </p:txBody>
      </p:sp>
      <p:sp>
        <p:nvSpPr>
          <p:cNvPr id="3" name="Rectangle 2"/>
          <p:cNvSpPr/>
          <p:nvPr/>
        </p:nvSpPr>
        <p:spPr>
          <a:xfrm>
            <a:off x="3025681" y="5634027"/>
            <a:ext cx="2778887" cy="932335"/>
          </a:xfrm>
          <a:prstGeom prst="rect">
            <a:avLst/>
          </a:prstGeom>
        </p:spPr>
        <p:txBody>
          <a:bodyPr wrap="square">
            <a:spAutoFit/>
          </a:bodyPr>
          <a:lstStyle/>
          <a:p>
            <a:pPr marL="621895" lvl="1" indent="-285750">
              <a:lnSpc>
                <a:spcPct val="90000"/>
              </a:lnSpc>
              <a:spcBef>
                <a:spcPct val="20000"/>
              </a:spcBef>
              <a:buClr>
                <a:schemeClr val="tx1"/>
              </a:buClr>
              <a:buSzPct val="90000"/>
              <a:buFont typeface="Arial" panose="020B0604020202020204" pitchFamily="34" charset="0"/>
              <a:buChar char="–"/>
            </a:pPr>
            <a:r>
              <a:rPr lang="en-US" sz="1765">
                <a:latin typeface="Segoe UI Light" panose="020B0502040204020203" pitchFamily="34" charset="0"/>
                <a:cs typeface="Segoe UI Light" panose="020B0502040204020203" pitchFamily="34" charset="0"/>
              </a:rPr>
              <a:t>Event Hub</a:t>
            </a:r>
          </a:p>
          <a:p>
            <a:pPr marL="621895" lvl="1" indent="-285750">
              <a:lnSpc>
                <a:spcPct val="90000"/>
              </a:lnSpc>
              <a:spcBef>
                <a:spcPct val="20000"/>
              </a:spcBef>
              <a:buClr>
                <a:schemeClr val="tx1"/>
              </a:buClr>
              <a:buSzPct val="90000"/>
              <a:buFont typeface="Arial" panose="020B0604020202020204" pitchFamily="34" charset="0"/>
              <a:buChar char="–"/>
            </a:pPr>
            <a:r>
              <a:rPr lang="en-US" sz="1765" err="1">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PowerBI</a:t>
            </a:r>
            <a:endParaRPr lang="en-US" sz="1765">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endParaRPr>
          </a:p>
          <a:p>
            <a:pPr marL="621895" lvl="1" indent="-285750">
              <a:lnSpc>
                <a:spcPct val="90000"/>
              </a:lnSpc>
              <a:spcBef>
                <a:spcPct val="20000"/>
              </a:spcBef>
              <a:buClr>
                <a:schemeClr val="tx1"/>
              </a:buClr>
              <a:buSzPct val="90000"/>
              <a:buFont typeface="Arial" panose="020B0604020202020204" pitchFamily="34" charset="0"/>
              <a:buChar char="–"/>
            </a:pPr>
            <a:r>
              <a:rPr lang="en-US" sz="1765">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Table Storage</a:t>
            </a:r>
          </a:p>
        </p:txBody>
      </p:sp>
      <p:sp>
        <p:nvSpPr>
          <p:cNvPr id="4" name="Rectangle 3"/>
          <p:cNvSpPr/>
          <p:nvPr/>
        </p:nvSpPr>
        <p:spPr>
          <a:xfrm>
            <a:off x="5266718" y="5634027"/>
            <a:ext cx="3405787" cy="932335"/>
          </a:xfrm>
          <a:prstGeom prst="rect">
            <a:avLst/>
          </a:prstGeom>
        </p:spPr>
        <p:txBody>
          <a:bodyPr wrap="square">
            <a:spAutoFit/>
          </a:bodyPr>
          <a:lstStyle/>
          <a:p>
            <a:pPr marL="621895" lvl="1" indent="-285750">
              <a:lnSpc>
                <a:spcPct val="90000"/>
              </a:lnSpc>
              <a:spcBef>
                <a:spcPct val="20000"/>
              </a:spcBef>
              <a:buClr>
                <a:schemeClr val="tx1"/>
              </a:buClr>
              <a:buSzPct val="90000"/>
              <a:buFont typeface="Arial" panose="020B0604020202020204" pitchFamily="34" charset="0"/>
              <a:buChar char="–"/>
            </a:pPr>
            <a:r>
              <a:rPr lang="en-US" sz="1765">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Service Bus Queues</a:t>
            </a:r>
          </a:p>
          <a:p>
            <a:pPr marL="621895" lvl="1" indent="-285750">
              <a:lnSpc>
                <a:spcPct val="90000"/>
              </a:lnSpc>
              <a:spcBef>
                <a:spcPct val="20000"/>
              </a:spcBef>
              <a:buClr>
                <a:schemeClr val="tx1"/>
              </a:buClr>
              <a:buSzPct val="90000"/>
              <a:buFont typeface="Arial" panose="020B0604020202020204" pitchFamily="34" charset="0"/>
              <a:buChar char="–"/>
            </a:pPr>
            <a:r>
              <a:rPr lang="en-US" sz="1765">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Service Bus Topics</a:t>
            </a:r>
          </a:p>
          <a:p>
            <a:pPr marL="621895" lvl="1" indent="-285750">
              <a:lnSpc>
                <a:spcPct val="90000"/>
              </a:lnSpc>
              <a:spcBef>
                <a:spcPct val="20000"/>
              </a:spcBef>
              <a:buClr>
                <a:schemeClr val="tx1"/>
              </a:buClr>
              <a:buSzPct val="90000"/>
              <a:buFont typeface="Arial" panose="020B0604020202020204" pitchFamily="34" charset="0"/>
              <a:buChar char="–"/>
            </a:pPr>
            <a:r>
              <a:rPr lang="en-US" sz="1765" err="1">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DocumentDB</a:t>
            </a:r>
            <a:endParaRPr lang="en-US" sz="1765">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18681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a:spLocks noGrp="1"/>
          </p:cNvSpPr>
          <p:nvPr>
            <p:ph type="body" sz="quarter" idx="10"/>
          </p:nvPr>
        </p:nvSpPr>
        <p:spPr>
          <a:xfrm>
            <a:off x="558321" y="1125781"/>
            <a:ext cx="3221915" cy="3628686"/>
          </a:xfrm>
          <a:prstGeom prst="rect">
            <a:avLst/>
          </a:prstGeom>
          <a:noFill/>
        </p:spPr>
        <p:txBody>
          <a:bodyPr vert="horz" wrap="square" lIns="0" tIns="0" rIns="0" bIns="0" rtlCol="0">
            <a:spAutoFit/>
          </a:bodyPr>
          <a:lstStyle/>
          <a:p>
            <a:pPr marL="0" indent="0" defTabSz="914225">
              <a:buNone/>
            </a:pPr>
            <a:r>
              <a:rPr lang="en-US" sz="2400" spc="-71">
                <a:solidFill>
                  <a:schemeClr val="tx1"/>
                </a:solidFill>
                <a:latin typeface="+mn-lt"/>
              </a:rPr>
              <a:t>DML</a:t>
            </a:r>
            <a:r>
              <a:rPr lang="en-US" sz="1800" b="0" spc="-71">
                <a:solidFill>
                  <a:schemeClr val="tx1"/>
                </a:solidFill>
                <a:latin typeface="+mn-lt"/>
              </a:rPr>
              <a:t>(Data Manipulation Language)</a:t>
            </a:r>
          </a:p>
          <a:p>
            <a:pPr marL="285648" indent="-285648" defTabSz="914225">
              <a:spcBef>
                <a:spcPts val="0"/>
              </a:spcBef>
            </a:pPr>
            <a:r>
              <a:rPr lang="en-US" sz="1765" b="0">
                <a:solidFill>
                  <a:srgbClr val="0000FF"/>
                </a:solidFill>
                <a:latin typeface="Consolas"/>
                <a:cs typeface="+mn-cs"/>
              </a:rPr>
              <a:t>SELECT</a:t>
            </a:r>
          </a:p>
          <a:p>
            <a:pPr marL="285648" indent="-285648" defTabSz="914225">
              <a:spcBef>
                <a:spcPts val="0"/>
              </a:spcBef>
            </a:pPr>
            <a:r>
              <a:rPr lang="en-US" sz="1765" b="0">
                <a:solidFill>
                  <a:srgbClr val="0000FF"/>
                </a:solidFill>
                <a:latin typeface="Consolas"/>
                <a:cs typeface="+mn-cs"/>
              </a:rPr>
              <a:t>FROM</a:t>
            </a:r>
          </a:p>
          <a:p>
            <a:pPr marL="285648" indent="-285648" defTabSz="914225">
              <a:spcBef>
                <a:spcPts val="0"/>
              </a:spcBef>
            </a:pPr>
            <a:r>
              <a:rPr lang="en-US" sz="1765" b="0">
                <a:solidFill>
                  <a:srgbClr val="0000FF"/>
                </a:solidFill>
                <a:latin typeface="Consolas"/>
                <a:cs typeface="+mn-cs"/>
              </a:rPr>
              <a:t>WHERE</a:t>
            </a:r>
          </a:p>
          <a:p>
            <a:pPr marL="285648" indent="-285648" defTabSz="914225">
              <a:spcBef>
                <a:spcPts val="0"/>
              </a:spcBef>
            </a:pPr>
            <a:r>
              <a:rPr lang="en-US" sz="1765" b="0">
                <a:solidFill>
                  <a:srgbClr val="0000FF"/>
                </a:solidFill>
                <a:latin typeface="Consolas"/>
                <a:cs typeface="+mn-cs"/>
              </a:rPr>
              <a:t>GROUP BY</a:t>
            </a:r>
          </a:p>
          <a:p>
            <a:pPr marL="285648" indent="-285648" defTabSz="914225">
              <a:spcBef>
                <a:spcPts val="0"/>
              </a:spcBef>
            </a:pPr>
            <a:r>
              <a:rPr lang="en-US" sz="1765" b="0">
                <a:solidFill>
                  <a:srgbClr val="0000FF"/>
                </a:solidFill>
                <a:latin typeface="Consolas"/>
                <a:cs typeface="+mn-cs"/>
              </a:rPr>
              <a:t>HAVING</a:t>
            </a:r>
          </a:p>
          <a:p>
            <a:pPr marL="285648" indent="-285648" defTabSz="914225">
              <a:spcBef>
                <a:spcPts val="0"/>
              </a:spcBef>
            </a:pPr>
            <a:r>
              <a:rPr lang="en-US" sz="1765" b="0">
                <a:solidFill>
                  <a:srgbClr val="0000FF"/>
                </a:solidFill>
                <a:latin typeface="Consolas"/>
                <a:cs typeface="+mn-cs"/>
              </a:rPr>
              <a:t>CASE WHEN THEN ELSE</a:t>
            </a:r>
          </a:p>
          <a:p>
            <a:pPr marL="285648" indent="-285648" defTabSz="914225">
              <a:spcBef>
                <a:spcPts val="0"/>
              </a:spcBef>
            </a:pPr>
            <a:r>
              <a:rPr lang="en-US" sz="1765" b="0">
                <a:solidFill>
                  <a:srgbClr val="0000FF"/>
                </a:solidFill>
                <a:latin typeface="Consolas"/>
                <a:cs typeface="+mn-cs"/>
              </a:rPr>
              <a:t>INNER/LEFT OUTER JOIN</a:t>
            </a:r>
          </a:p>
          <a:p>
            <a:pPr marL="285648" indent="-285648" defTabSz="914225">
              <a:spcBef>
                <a:spcPts val="0"/>
              </a:spcBef>
            </a:pPr>
            <a:r>
              <a:rPr lang="en-US" sz="1765" b="0">
                <a:solidFill>
                  <a:srgbClr val="0000FF"/>
                </a:solidFill>
                <a:latin typeface="Consolas"/>
                <a:cs typeface="+mn-cs"/>
              </a:rPr>
              <a:t>UNION</a:t>
            </a:r>
          </a:p>
          <a:p>
            <a:pPr marL="285648" indent="-285648" defTabSz="914225">
              <a:spcBef>
                <a:spcPts val="0"/>
              </a:spcBef>
            </a:pPr>
            <a:r>
              <a:rPr lang="en-US" sz="1765" b="0">
                <a:solidFill>
                  <a:srgbClr val="0000FF"/>
                </a:solidFill>
                <a:latin typeface="Consolas"/>
                <a:cs typeface="+mn-cs"/>
              </a:rPr>
              <a:t>CROSS/OUTER APPLY</a:t>
            </a:r>
          </a:p>
          <a:p>
            <a:pPr marL="285648" indent="-285648" defTabSz="914225">
              <a:spcBef>
                <a:spcPts val="0"/>
              </a:spcBef>
            </a:pPr>
            <a:r>
              <a:rPr lang="en-US" sz="1765" b="0">
                <a:solidFill>
                  <a:srgbClr val="0000FF"/>
                </a:solidFill>
                <a:latin typeface="Consolas"/>
                <a:cs typeface="+mn-cs"/>
              </a:rPr>
              <a:t>CAST</a:t>
            </a:r>
          </a:p>
          <a:p>
            <a:pPr marL="285648" indent="-285648" defTabSz="914225">
              <a:spcBef>
                <a:spcPts val="0"/>
              </a:spcBef>
            </a:pPr>
            <a:r>
              <a:rPr lang="en-US" sz="1765" b="0">
                <a:solidFill>
                  <a:srgbClr val="0000FF"/>
                </a:solidFill>
                <a:latin typeface="Consolas"/>
                <a:cs typeface="+mn-cs"/>
              </a:rPr>
              <a:t>INTO</a:t>
            </a:r>
          </a:p>
          <a:p>
            <a:pPr marL="285648" indent="-285648" defTabSz="914225">
              <a:spcBef>
                <a:spcPts val="0"/>
              </a:spcBef>
            </a:pPr>
            <a:r>
              <a:rPr lang="en-US" sz="1765" b="0">
                <a:solidFill>
                  <a:srgbClr val="0000FF"/>
                </a:solidFill>
                <a:latin typeface="Consolas"/>
                <a:cs typeface="+mn-cs"/>
              </a:rPr>
              <a:t>ORDER BY ASC, DSC</a:t>
            </a:r>
          </a:p>
        </p:txBody>
      </p:sp>
      <p:sp>
        <p:nvSpPr>
          <p:cNvPr id="3" name="Title 2"/>
          <p:cNvSpPr>
            <a:spLocks noGrp="1"/>
          </p:cNvSpPr>
          <p:nvPr>
            <p:ph type="title"/>
          </p:nvPr>
        </p:nvSpPr>
        <p:spPr>
          <a:xfrm>
            <a:off x="547621" y="289957"/>
            <a:ext cx="11655840" cy="899537"/>
          </a:xfrm>
        </p:spPr>
        <p:txBody>
          <a:bodyPr/>
          <a:lstStyle/>
          <a:p>
            <a:r>
              <a:rPr lang="en-US">
                <a:solidFill>
                  <a:schemeClr val="tx1"/>
                </a:solidFill>
              </a:rPr>
              <a:t>Language &amp; Library</a:t>
            </a:r>
          </a:p>
        </p:txBody>
      </p:sp>
      <p:sp>
        <p:nvSpPr>
          <p:cNvPr id="5" name="TextBox 4"/>
          <p:cNvSpPr txBox="1"/>
          <p:nvPr/>
        </p:nvSpPr>
        <p:spPr>
          <a:xfrm>
            <a:off x="558321" y="5274439"/>
            <a:ext cx="2159694" cy="1184170"/>
          </a:xfrm>
          <a:prstGeom prst="rect">
            <a:avLst/>
          </a:prstGeom>
          <a:noFill/>
        </p:spPr>
        <p:txBody>
          <a:bodyPr wrap="none" lIns="0" tIns="0" rIns="0" bIns="0" rtlCol="0">
            <a:spAutoFit/>
          </a:bodyPr>
          <a:lstStyle/>
          <a:p>
            <a:r>
              <a:rPr lang="en-US" sz="2400" b="1" spc="-71"/>
              <a:t>Scaling Extensions</a:t>
            </a:r>
          </a:p>
          <a:p>
            <a:pPr marL="285648" indent="-285648">
              <a:buFont typeface="Arial" panose="020B0604020202020204" pitchFamily="34" charset="0"/>
              <a:buChar char="•"/>
            </a:pPr>
            <a:r>
              <a:rPr lang="en-US" sz="1765">
                <a:latin typeface="Consolas"/>
              </a:rPr>
              <a:t>WITH</a:t>
            </a:r>
          </a:p>
          <a:p>
            <a:pPr marL="285648" indent="-285648">
              <a:buFont typeface="Arial" panose="020B0604020202020204" pitchFamily="34" charset="0"/>
              <a:buChar char="•"/>
            </a:pPr>
            <a:r>
              <a:rPr lang="en-US" sz="1765">
                <a:latin typeface="Consolas"/>
              </a:rPr>
              <a:t>PARTITION B</a:t>
            </a:r>
            <a:r>
              <a:rPr lang="en-US" sz="1765" spc="-71"/>
              <a:t>Y</a:t>
            </a:r>
          </a:p>
          <a:p>
            <a:pPr marL="285648" indent="-285648">
              <a:buFont typeface="Arial" panose="020B0604020202020204" pitchFamily="34" charset="0"/>
              <a:buChar char="•"/>
            </a:pPr>
            <a:r>
              <a:rPr lang="en-US" sz="1765">
                <a:latin typeface="Consolas"/>
              </a:rPr>
              <a:t>OVER</a:t>
            </a:r>
          </a:p>
        </p:txBody>
      </p:sp>
      <p:sp>
        <p:nvSpPr>
          <p:cNvPr id="6" name="TextBox 5"/>
          <p:cNvSpPr txBox="1"/>
          <p:nvPr/>
        </p:nvSpPr>
        <p:spPr>
          <a:xfrm>
            <a:off x="4047101" y="1132660"/>
            <a:ext cx="3516368" cy="1183962"/>
          </a:xfrm>
          <a:prstGeom prst="rect">
            <a:avLst/>
          </a:prstGeom>
          <a:noFill/>
        </p:spPr>
        <p:txBody>
          <a:bodyPr wrap="none" lIns="0" tIns="0" rIns="0" bIns="0" rtlCol="0">
            <a:spAutoFit/>
          </a:bodyPr>
          <a:lstStyle/>
          <a:p>
            <a:r>
              <a:rPr lang="en-US" sz="2400" b="1" spc="-71"/>
              <a:t>Date and Time Functions</a:t>
            </a:r>
          </a:p>
          <a:p>
            <a:pPr marL="285648" indent="-285648">
              <a:buFont typeface="Arial" panose="020B0604020202020204" pitchFamily="34" charset="0"/>
              <a:buChar char="•"/>
            </a:pPr>
            <a:r>
              <a:rPr lang="en-US" sz="1765" err="1">
                <a:solidFill>
                  <a:srgbClr val="0000FF"/>
                </a:solidFill>
                <a:latin typeface="Consolas"/>
              </a:rPr>
              <a:t>DateName</a:t>
            </a:r>
            <a:r>
              <a:rPr lang="en-US" sz="1765">
                <a:solidFill>
                  <a:srgbClr val="0000FF"/>
                </a:solidFill>
                <a:latin typeface="Consolas"/>
              </a:rPr>
              <a:t>, </a:t>
            </a:r>
            <a:r>
              <a:rPr lang="en-US" sz="1765" err="1">
                <a:solidFill>
                  <a:srgbClr val="0000FF"/>
                </a:solidFill>
                <a:latin typeface="Consolas"/>
              </a:rPr>
              <a:t>DatePart</a:t>
            </a:r>
            <a:r>
              <a:rPr lang="en-US" sz="1765">
                <a:solidFill>
                  <a:srgbClr val="0000FF"/>
                </a:solidFill>
                <a:latin typeface="Consolas"/>
              </a:rPr>
              <a:t>, Day</a:t>
            </a:r>
          </a:p>
          <a:p>
            <a:pPr marL="285648" indent="-285648">
              <a:buFont typeface="Arial" panose="020B0604020202020204" pitchFamily="34" charset="0"/>
              <a:buChar char="•"/>
            </a:pPr>
            <a:r>
              <a:rPr lang="en-US" sz="1765">
                <a:solidFill>
                  <a:srgbClr val="0000FF"/>
                </a:solidFill>
                <a:latin typeface="Consolas"/>
              </a:rPr>
              <a:t>Month, Year, </a:t>
            </a:r>
            <a:r>
              <a:rPr lang="en-US" sz="1765" err="1">
                <a:solidFill>
                  <a:srgbClr val="0000FF"/>
                </a:solidFill>
                <a:latin typeface="Consolas"/>
              </a:rPr>
              <a:t>DateDiff</a:t>
            </a:r>
            <a:endParaRPr lang="en-US" sz="1765">
              <a:solidFill>
                <a:srgbClr val="0000FF"/>
              </a:solidFill>
              <a:latin typeface="Consolas"/>
            </a:endParaRPr>
          </a:p>
          <a:p>
            <a:pPr marL="285648" indent="-285648">
              <a:buFont typeface="Arial" panose="020B0604020202020204" pitchFamily="34" charset="0"/>
              <a:buChar char="•"/>
            </a:pPr>
            <a:r>
              <a:rPr lang="en-US" sz="1765" err="1">
                <a:solidFill>
                  <a:srgbClr val="0000FF"/>
                </a:solidFill>
                <a:latin typeface="Consolas"/>
              </a:rPr>
              <a:t>DateTimeFromParts</a:t>
            </a:r>
            <a:r>
              <a:rPr lang="en-US" sz="1765">
                <a:solidFill>
                  <a:srgbClr val="0000FF"/>
                </a:solidFill>
                <a:latin typeface="Consolas"/>
              </a:rPr>
              <a:t>, </a:t>
            </a:r>
            <a:r>
              <a:rPr lang="en-US" sz="1765" err="1">
                <a:solidFill>
                  <a:srgbClr val="0000FF"/>
                </a:solidFill>
                <a:latin typeface="Consolas"/>
              </a:rPr>
              <a:t>DateAdd</a:t>
            </a:r>
            <a:endParaRPr lang="en-US" sz="1765">
              <a:solidFill>
                <a:srgbClr val="0000FF"/>
              </a:solidFill>
              <a:latin typeface="Consolas"/>
            </a:endParaRPr>
          </a:p>
        </p:txBody>
      </p:sp>
      <p:sp>
        <p:nvSpPr>
          <p:cNvPr id="7" name="TextBox 6"/>
          <p:cNvSpPr txBox="1"/>
          <p:nvPr/>
        </p:nvSpPr>
        <p:spPr>
          <a:xfrm>
            <a:off x="4047102" y="5282670"/>
            <a:ext cx="2719784" cy="1184170"/>
          </a:xfrm>
          <a:prstGeom prst="rect">
            <a:avLst/>
          </a:prstGeom>
          <a:noFill/>
        </p:spPr>
        <p:txBody>
          <a:bodyPr wrap="none" lIns="0" tIns="0" rIns="0" bIns="0" rtlCol="0">
            <a:spAutoFit/>
          </a:bodyPr>
          <a:lstStyle/>
          <a:p>
            <a:r>
              <a:rPr lang="en-US" sz="2400" b="1" spc="-71"/>
              <a:t>Windowing Extensions</a:t>
            </a:r>
          </a:p>
          <a:p>
            <a:pPr marL="285648" indent="-285648">
              <a:buFont typeface="Arial" panose="020B0604020202020204" pitchFamily="34" charset="0"/>
              <a:buChar char="•"/>
            </a:pPr>
            <a:r>
              <a:rPr lang="en-US" sz="1765" err="1">
                <a:solidFill>
                  <a:srgbClr val="FF00FF"/>
                </a:solidFill>
                <a:latin typeface="Consolas"/>
              </a:rPr>
              <a:t>TumblingWindow</a:t>
            </a:r>
            <a:endParaRPr lang="en-US" sz="1765">
              <a:solidFill>
                <a:srgbClr val="FF00FF"/>
              </a:solidFill>
              <a:latin typeface="Consolas"/>
            </a:endParaRPr>
          </a:p>
          <a:p>
            <a:pPr marL="285648" indent="-285648">
              <a:buFont typeface="Arial" panose="020B0604020202020204" pitchFamily="34" charset="0"/>
              <a:buChar char="•"/>
            </a:pPr>
            <a:r>
              <a:rPr lang="en-US" sz="1765" err="1">
                <a:solidFill>
                  <a:srgbClr val="FF00FF"/>
                </a:solidFill>
                <a:latin typeface="Consolas"/>
              </a:rPr>
              <a:t>HoppingWindow</a:t>
            </a:r>
            <a:endParaRPr lang="en-US" sz="1765">
              <a:solidFill>
                <a:srgbClr val="FF00FF"/>
              </a:solidFill>
              <a:latin typeface="Consolas"/>
            </a:endParaRPr>
          </a:p>
          <a:p>
            <a:pPr marL="285648" indent="-285648">
              <a:buFont typeface="Arial" panose="020B0604020202020204" pitchFamily="34" charset="0"/>
              <a:buChar char="•"/>
            </a:pPr>
            <a:r>
              <a:rPr lang="en-US" sz="1765" err="1">
                <a:solidFill>
                  <a:srgbClr val="FF00FF"/>
                </a:solidFill>
                <a:latin typeface="Consolas"/>
              </a:rPr>
              <a:t>SlidingWindow</a:t>
            </a:r>
            <a:endParaRPr lang="en-US" sz="1765">
              <a:solidFill>
                <a:srgbClr val="FF00FF"/>
              </a:solidFill>
              <a:latin typeface="Consolas"/>
            </a:endParaRPr>
          </a:p>
        </p:txBody>
      </p:sp>
      <p:sp>
        <p:nvSpPr>
          <p:cNvPr id="8" name="TextBox 7"/>
          <p:cNvSpPr txBox="1"/>
          <p:nvPr/>
        </p:nvSpPr>
        <p:spPr>
          <a:xfrm>
            <a:off x="8433386" y="1134548"/>
            <a:ext cx="2422266" cy="3085460"/>
          </a:xfrm>
          <a:prstGeom prst="rect">
            <a:avLst/>
          </a:prstGeom>
          <a:noFill/>
        </p:spPr>
        <p:txBody>
          <a:bodyPr wrap="none" lIns="0" tIns="0" rIns="0" bIns="0" rtlCol="0">
            <a:spAutoFit/>
          </a:bodyPr>
          <a:lstStyle/>
          <a:p>
            <a:r>
              <a:rPr lang="en-US" sz="2400" b="1" spc="-71"/>
              <a:t>Aggregate Functions</a:t>
            </a:r>
          </a:p>
          <a:p>
            <a:pPr marL="285648" indent="-285648">
              <a:buFont typeface="Arial" panose="020B0604020202020204" pitchFamily="34" charset="0"/>
              <a:buChar char="•"/>
            </a:pPr>
            <a:r>
              <a:rPr lang="en-US" sz="1765">
                <a:solidFill>
                  <a:srgbClr val="FF00FF"/>
                </a:solidFill>
                <a:latin typeface="Consolas"/>
              </a:rPr>
              <a:t>SUM</a:t>
            </a:r>
          </a:p>
          <a:p>
            <a:pPr marL="285648" indent="-285648">
              <a:buFont typeface="Arial" panose="020B0604020202020204" pitchFamily="34" charset="0"/>
              <a:buChar char="•"/>
            </a:pPr>
            <a:r>
              <a:rPr lang="en-US" sz="1765">
                <a:solidFill>
                  <a:srgbClr val="FF00FF"/>
                </a:solidFill>
                <a:latin typeface="Consolas"/>
              </a:rPr>
              <a:t>COUNT</a:t>
            </a:r>
          </a:p>
          <a:p>
            <a:pPr marL="285648" indent="-285648">
              <a:buFont typeface="Arial" panose="020B0604020202020204" pitchFamily="34" charset="0"/>
              <a:buChar char="•"/>
            </a:pPr>
            <a:r>
              <a:rPr lang="en-US" sz="1765">
                <a:solidFill>
                  <a:srgbClr val="FF00FF"/>
                </a:solidFill>
                <a:latin typeface="Consolas"/>
              </a:rPr>
              <a:t>AVG</a:t>
            </a:r>
          </a:p>
          <a:p>
            <a:pPr marL="285648" indent="-285648">
              <a:buFont typeface="Arial" panose="020B0604020202020204" pitchFamily="34" charset="0"/>
              <a:buChar char="•"/>
            </a:pPr>
            <a:r>
              <a:rPr lang="en-US" sz="1765">
                <a:solidFill>
                  <a:srgbClr val="FF00FF"/>
                </a:solidFill>
                <a:latin typeface="Consolas"/>
              </a:rPr>
              <a:t>MIN	</a:t>
            </a:r>
          </a:p>
          <a:p>
            <a:pPr marL="285648" indent="-285648">
              <a:buFont typeface="Arial" panose="020B0604020202020204" pitchFamily="34" charset="0"/>
              <a:buChar char="•"/>
            </a:pPr>
            <a:r>
              <a:rPr lang="en-US" sz="1765">
                <a:solidFill>
                  <a:srgbClr val="FF00FF"/>
                </a:solidFill>
                <a:latin typeface="Consolas"/>
              </a:rPr>
              <a:t>MAX</a:t>
            </a:r>
          </a:p>
          <a:p>
            <a:pPr marL="285648" indent="-285648">
              <a:buFont typeface="Arial" panose="020B0604020202020204" pitchFamily="34" charset="0"/>
              <a:buChar char="•"/>
            </a:pPr>
            <a:r>
              <a:rPr lang="en-US" sz="1765">
                <a:solidFill>
                  <a:srgbClr val="FF00FF"/>
                </a:solidFill>
                <a:latin typeface="Consolas"/>
              </a:rPr>
              <a:t>STDEV</a:t>
            </a:r>
          </a:p>
          <a:p>
            <a:pPr marL="285648" indent="-285648">
              <a:buFont typeface="Arial" panose="020B0604020202020204" pitchFamily="34" charset="0"/>
              <a:buChar char="•"/>
            </a:pPr>
            <a:r>
              <a:rPr lang="en-US" sz="1765">
                <a:solidFill>
                  <a:srgbClr val="FF00FF"/>
                </a:solidFill>
                <a:latin typeface="Consolas"/>
              </a:rPr>
              <a:t>STDEVP</a:t>
            </a:r>
          </a:p>
          <a:p>
            <a:pPr marL="285648" indent="-285648">
              <a:buFont typeface="Arial" panose="020B0604020202020204" pitchFamily="34" charset="0"/>
              <a:buChar char="•"/>
            </a:pPr>
            <a:r>
              <a:rPr lang="en-US" sz="1765">
                <a:solidFill>
                  <a:srgbClr val="FF00FF"/>
                </a:solidFill>
                <a:latin typeface="Consolas"/>
              </a:rPr>
              <a:t>VAR</a:t>
            </a:r>
          </a:p>
          <a:p>
            <a:pPr marL="285648" indent="-285648">
              <a:buFont typeface="Arial" panose="020B0604020202020204" pitchFamily="34" charset="0"/>
              <a:buChar char="•"/>
            </a:pPr>
            <a:r>
              <a:rPr lang="en-US" sz="1765">
                <a:solidFill>
                  <a:srgbClr val="FF00FF"/>
                </a:solidFill>
                <a:latin typeface="Consolas"/>
              </a:rPr>
              <a:t>VARP</a:t>
            </a:r>
          </a:p>
          <a:p>
            <a:pPr marL="285648" indent="-285648">
              <a:buFont typeface="Arial" panose="020B0604020202020204" pitchFamily="34" charset="0"/>
              <a:buChar char="•"/>
            </a:pPr>
            <a:r>
              <a:rPr lang="en-US" sz="1765" err="1">
                <a:solidFill>
                  <a:srgbClr val="FF00FF"/>
                </a:solidFill>
                <a:latin typeface="Consolas"/>
              </a:rPr>
              <a:t>TopOne</a:t>
            </a:r>
            <a:endParaRPr lang="en-US" sz="1765">
              <a:solidFill>
                <a:srgbClr val="FF00FF"/>
              </a:solidFill>
              <a:latin typeface="Consolas"/>
            </a:endParaRPr>
          </a:p>
        </p:txBody>
      </p:sp>
      <p:sp>
        <p:nvSpPr>
          <p:cNvPr id="9" name="TextBox 8"/>
          <p:cNvSpPr txBox="1"/>
          <p:nvPr/>
        </p:nvSpPr>
        <p:spPr>
          <a:xfrm>
            <a:off x="8433386" y="4669383"/>
            <a:ext cx="3070694" cy="1183962"/>
          </a:xfrm>
          <a:prstGeom prst="rect">
            <a:avLst/>
          </a:prstGeom>
          <a:noFill/>
        </p:spPr>
        <p:txBody>
          <a:bodyPr wrap="none" lIns="0" tIns="0" rIns="0" bIns="0" rtlCol="0">
            <a:spAutoFit/>
          </a:bodyPr>
          <a:lstStyle/>
          <a:p>
            <a:r>
              <a:rPr lang="en-US" sz="2400" b="1" spc="-71"/>
              <a:t>String Functions</a:t>
            </a:r>
          </a:p>
          <a:p>
            <a:pPr marL="336080" indent="-336080">
              <a:buFont typeface="Arial" panose="020B0604020202020204" pitchFamily="34" charset="0"/>
              <a:buChar char="•"/>
            </a:pPr>
            <a:r>
              <a:rPr lang="en-US" sz="1765">
                <a:latin typeface="Consolas"/>
              </a:rPr>
              <a:t>Len, </a:t>
            </a:r>
            <a:r>
              <a:rPr lang="en-US" sz="1765" err="1">
                <a:latin typeface="Consolas"/>
              </a:rPr>
              <a:t>Concat</a:t>
            </a:r>
            <a:r>
              <a:rPr lang="en-US" sz="1765">
                <a:latin typeface="Consolas"/>
              </a:rPr>
              <a:t>, </a:t>
            </a:r>
            <a:r>
              <a:rPr lang="en-US" sz="1765" err="1">
                <a:latin typeface="Consolas"/>
              </a:rPr>
              <a:t>CharIndex</a:t>
            </a:r>
            <a:endParaRPr lang="en-US" sz="1765">
              <a:latin typeface="Consolas"/>
            </a:endParaRPr>
          </a:p>
          <a:p>
            <a:pPr marL="336080" indent="-336080">
              <a:buFont typeface="Arial" panose="020B0604020202020204" pitchFamily="34" charset="0"/>
              <a:buChar char="•"/>
            </a:pPr>
            <a:r>
              <a:rPr lang="en-US" sz="1765">
                <a:latin typeface="Consolas"/>
              </a:rPr>
              <a:t>Substring, Lower</a:t>
            </a:r>
          </a:p>
          <a:p>
            <a:pPr marL="336080" indent="-336080">
              <a:buFont typeface="Arial" panose="020B0604020202020204" pitchFamily="34" charset="0"/>
              <a:buChar char="•"/>
            </a:pPr>
            <a:r>
              <a:rPr lang="en-US" sz="1765">
                <a:latin typeface="Consolas"/>
              </a:rPr>
              <a:t>Upper, </a:t>
            </a:r>
            <a:r>
              <a:rPr lang="en-US" sz="1765" err="1">
                <a:latin typeface="Consolas"/>
              </a:rPr>
              <a:t>PatIndex</a:t>
            </a:r>
            <a:endParaRPr lang="en-US" sz="1765">
              <a:latin typeface="Consolas"/>
            </a:endParaRPr>
          </a:p>
        </p:txBody>
      </p:sp>
      <p:sp>
        <p:nvSpPr>
          <p:cNvPr id="10" name="TextBox 9"/>
          <p:cNvSpPr txBox="1"/>
          <p:nvPr/>
        </p:nvSpPr>
        <p:spPr>
          <a:xfrm>
            <a:off x="4044784" y="4028264"/>
            <a:ext cx="2332305" cy="917944"/>
          </a:xfrm>
          <a:prstGeom prst="rect">
            <a:avLst/>
          </a:prstGeom>
          <a:noFill/>
        </p:spPr>
        <p:txBody>
          <a:bodyPr wrap="none" lIns="0" tIns="0" rIns="0" bIns="0" rtlCol="0">
            <a:spAutoFit/>
          </a:bodyPr>
          <a:lstStyle/>
          <a:p>
            <a:r>
              <a:rPr lang="en-US" sz="2400" b="1" spc="-71"/>
              <a:t>Temporal Functions</a:t>
            </a:r>
            <a:endParaRPr lang="en-US" spc="-71"/>
          </a:p>
          <a:p>
            <a:pPr marL="336080" indent="-336080">
              <a:buFont typeface="Arial" panose="020B0604020202020204" pitchFamily="34" charset="0"/>
              <a:buChar char="•"/>
            </a:pPr>
            <a:r>
              <a:rPr lang="en-US" sz="1765">
                <a:latin typeface="Consolas"/>
              </a:rPr>
              <a:t>Lag</a:t>
            </a:r>
            <a:r>
              <a:rPr lang="en-US" spc="-71"/>
              <a:t>, </a:t>
            </a:r>
            <a:r>
              <a:rPr lang="en-US" sz="1765" err="1">
                <a:latin typeface="Consolas"/>
              </a:rPr>
              <a:t>IsFirst,Last</a:t>
            </a:r>
            <a:endParaRPr lang="en-US" sz="1765">
              <a:latin typeface="Consolas"/>
            </a:endParaRPr>
          </a:p>
          <a:p>
            <a:pPr marL="336080" indent="-336080">
              <a:buFont typeface="Arial" panose="020B0604020202020204" pitchFamily="34" charset="0"/>
              <a:buChar char="•"/>
            </a:pPr>
            <a:r>
              <a:rPr lang="en-US" sz="1765" err="1">
                <a:latin typeface="Consolas"/>
              </a:rPr>
              <a:t>CollectTop</a:t>
            </a:r>
            <a:endParaRPr lang="en-US" sz="1765">
              <a:latin typeface="Consolas"/>
            </a:endParaRPr>
          </a:p>
        </p:txBody>
      </p:sp>
      <p:sp>
        <p:nvSpPr>
          <p:cNvPr id="11" name="TextBox 10"/>
          <p:cNvSpPr txBox="1"/>
          <p:nvPr/>
        </p:nvSpPr>
        <p:spPr>
          <a:xfrm>
            <a:off x="4069659" y="2432192"/>
            <a:ext cx="3268073" cy="1183962"/>
          </a:xfrm>
          <a:prstGeom prst="rect">
            <a:avLst/>
          </a:prstGeom>
          <a:noFill/>
        </p:spPr>
        <p:txBody>
          <a:bodyPr wrap="none" lIns="0" tIns="0" rIns="0" bIns="0" rtlCol="0">
            <a:spAutoFit/>
          </a:bodyPr>
          <a:lstStyle/>
          <a:p>
            <a:r>
              <a:rPr lang="en-US" sz="2400" b="1" spc="-71"/>
              <a:t>Mathematical Functions</a:t>
            </a:r>
          </a:p>
          <a:p>
            <a:pPr marL="285648" indent="-285648">
              <a:buFont typeface="Arial" panose="020B0604020202020204" pitchFamily="34" charset="0"/>
              <a:buChar char="•"/>
            </a:pPr>
            <a:r>
              <a:rPr lang="en-US" sz="1765">
                <a:latin typeface="Consolas"/>
              </a:rPr>
              <a:t>ABS, CEILING, EXP, FLOOR</a:t>
            </a:r>
          </a:p>
          <a:p>
            <a:pPr marL="285648" indent="-285648">
              <a:buFont typeface="Arial" panose="020B0604020202020204" pitchFamily="34" charset="0"/>
              <a:buChar char="•"/>
            </a:pPr>
            <a:r>
              <a:rPr lang="en-US" sz="1765">
                <a:latin typeface="Consolas"/>
              </a:rPr>
              <a:t>POWER, SIGN, SQUARE</a:t>
            </a:r>
          </a:p>
          <a:p>
            <a:pPr marL="285648" indent="-285648">
              <a:buFont typeface="Arial" panose="020B0604020202020204" pitchFamily="34" charset="0"/>
              <a:buChar char="•"/>
            </a:pPr>
            <a:r>
              <a:rPr lang="en-US" sz="1765">
                <a:latin typeface="Consolas"/>
              </a:rPr>
              <a:t>SQRT</a:t>
            </a:r>
          </a:p>
        </p:txBody>
      </p:sp>
    </p:spTree>
    <p:extLst>
      <p:ext uri="{BB962C8B-B14F-4D97-AF65-F5344CB8AC3E}">
        <p14:creationId xmlns:p14="http://schemas.microsoft.com/office/powerpoint/2010/main" val="9632878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Stream Analytics Sample Query</a:t>
            </a:r>
          </a:p>
        </p:txBody>
      </p:sp>
      <p:pic>
        <p:nvPicPr>
          <p:cNvPr id="4" name="Picture 3"/>
          <p:cNvPicPr>
            <a:picLocks noChangeAspect="1"/>
          </p:cNvPicPr>
          <p:nvPr/>
        </p:nvPicPr>
        <p:blipFill>
          <a:blip r:embed="rId3"/>
          <a:stretch>
            <a:fillRect/>
          </a:stretch>
        </p:blipFill>
        <p:spPr>
          <a:xfrm>
            <a:off x="1255359" y="1189494"/>
            <a:ext cx="8629999" cy="5615631"/>
          </a:xfrm>
          <a:prstGeom prst="rect">
            <a:avLst/>
          </a:prstGeom>
        </p:spPr>
      </p:pic>
    </p:spTree>
    <p:extLst>
      <p:ext uri="{BB962C8B-B14F-4D97-AF65-F5344CB8AC3E}">
        <p14:creationId xmlns:p14="http://schemas.microsoft.com/office/powerpoint/2010/main" val="17533494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37713" y="217268"/>
            <a:ext cx="11653426" cy="899410"/>
          </a:xfrm>
        </p:spPr>
        <p:txBody>
          <a:bodyPr/>
          <a:lstStyle/>
          <a:p>
            <a:r>
              <a:rPr lang="en-US" sz="4704"/>
              <a:t>Events and Time</a:t>
            </a:r>
          </a:p>
        </p:txBody>
      </p:sp>
      <p:sp>
        <p:nvSpPr>
          <p:cNvPr id="5" name="Text Placeholder 4"/>
          <p:cNvSpPr>
            <a:spLocks noGrp="1"/>
          </p:cNvSpPr>
          <p:nvPr>
            <p:ph type="body" sz="quarter" idx="4294967295"/>
          </p:nvPr>
        </p:nvSpPr>
        <p:spPr>
          <a:xfrm>
            <a:off x="419449" y="964182"/>
            <a:ext cx="11502487" cy="4863703"/>
          </a:xfrm>
        </p:spPr>
        <p:txBody>
          <a:bodyPr/>
          <a:lstStyle/>
          <a:p>
            <a:r>
              <a:rPr lang="en-US" sz="3137">
                <a:solidFill>
                  <a:srgbClr val="7FBA00"/>
                </a:solidFill>
              </a:rPr>
              <a:t>Every event that flows through the system has a timestamp</a:t>
            </a:r>
            <a:endParaRPr lang="en-US">
              <a:solidFill>
                <a:srgbClr val="7FBA00"/>
              </a:solidFill>
              <a:latin typeface="+mj-lt"/>
            </a:endParaRPr>
          </a:p>
          <a:p>
            <a:pPr marL="0" lvl="1" indent="0">
              <a:buNone/>
            </a:pPr>
            <a:endParaRPr lang="en-US"/>
          </a:p>
          <a:p>
            <a:pPr marL="0" lvl="1" indent="0">
              <a:buNone/>
            </a:pPr>
            <a:r>
              <a:rPr lang="en-US"/>
              <a:t>User can pick it from the payload</a:t>
            </a:r>
          </a:p>
          <a:p>
            <a:r>
              <a:rPr lang="en-US" sz="1961">
                <a:solidFill>
                  <a:srgbClr val="002050">
                    <a:lumMod val="50000"/>
                    <a:lumOff val="50000"/>
                  </a:srgbClr>
                </a:solidFill>
                <a:latin typeface="Consolas"/>
              </a:rPr>
              <a:t>	</a:t>
            </a:r>
            <a:r>
              <a:rPr lang="en-US" sz="2353">
                <a:solidFill>
                  <a:schemeClr val="tx2">
                    <a:lumMod val="60000"/>
                    <a:lumOff val="40000"/>
                  </a:schemeClr>
                </a:solidFill>
                <a:latin typeface="Consolas"/>
              </a:rPr>
              <a:t>SELECT</a:t>
            </a:r>
            <a:r>
              <a:rPr lang="en-US" sz="2353">
                <a:solidFill>
                  <a:schemeClr val="tx2">
                    <a:lumMod val="75000"/>
                  </a:schemeClr>
                </a:solidFill>
                <a:latin typeface="Consolas"/>
              </a:rPr>
              <a:t> </a:t>
            </a:r>
            <a:r>
              <a:rPr lang="en-US" sz="2353">
                <a:latin typeface="Consolas"/>
              </a:rPr>
              <a:t>* </a:t>
            </a:r>
            <a:r>
              <a:rPr lang="en-US" sz="2353">
                <a:solidFill>
                  <a:schemeClr val="tx2">
                    <a:lumMod val="60000"/>
                    <a:lumOff val="40000"/>
                  </a:schemeClr>
                </a:solidFill>
                <a:latin typeface="Consolas"/>
              </a:rPr>
              <a:t>FROM</a:t>
            </a:r>
            <a:r>
              <a:rPr lang="en-US" sz="2353">
                <a:solidFill>
                  <a:schemeClr val="tx2">
                    <a:lumMod val="75000"/>
                  </a:schemeClr>
                </a:solidFill>
                <a:latin typeface="Consolas"/>
              </a:rPr>
              <a:t> </a:t>
            </a:r>
            <a:r>
              <a:rPr lang="en-US" sz="2353" err="1">
                <a:solidFill>
                  <a:schemeClr val="tx2">
                    <a:lumMod val="10000"/>
                  </a:schemeClr>
                </a:solidFill>
                <a:latin typeface="Consolas"/>
              </a:rPr>
              <a:t>TwitterStream</a:t>
            </a:r>
            <a:r>
              <a:rPr lang="en-US" sz="2353">
                <a:solidFill>
                  <a:schemeClr val="tx2">
                    <a:lumMod val="75000"/>
                  </a:schemeClr>
                </a:solidFill>
                <a:latin typeface="Consolas"/>
              </a:rPr>
              <a:t> </a:t>
            </a:r>
            <a:r>
              <a:rPr lang="en-US" sz="2353">
                <a:solidFill>
                  <a:schemeClr val="tx2">
                    <a:lumMod val="60000"/>
                    <a:lumOff val="40000"/>
                  </a:schemeClr>
                </a:solidFill>
                <a:latin typeface="Consolas"/>
              </a:rPr>
              <a:t>TIMESTAMP</a:t>
            </a:r>
            <a:r>
              <a:rPr lang="en-US" sz="2353">
                <a:solidFill>
                  <a:srgbClr val="7030A0"/>
                </a:solidFill>
                <a:latin typeface="Consolas"/>
              </a:rPr>
              <a:t> </a:t>
            </a:r>
            <a:r>
              <a:rPr lang="en-US" sz="2353">
                <a:solidFill>
                  <a:schemeClr val="tx2">
                    <a:lumMod val="60000"/>
                    <a:lumOff val="40000"/>
                  </a:schemeClr>
                </a:solidFill>
                <a:latin typeface="Consolas"/>
              </a:rPr>
              <a:t>BY</a:t>
            </a:r>
            <a:r>
              <a:rPr lang="en-US" sz="2353">
                <a:solidFill>
                  <a:schemeClr val="tx2">
                    <a:lumMod val="75000"/>
                  </a:schemeClr>
                </a:solidFill>
                <a:latin typeface="Consolas"/>
              </a:rPr>
              <a:t> </a:t>
            </a:r>
            <a:r>
              <a:rPr lang="en-US" sz="2353" err="1">
                <a:latin typeface="Consolas"/>
              </a:rPr>
              <a:t>CreatedAt</a:t>
            </a:r>
            <a:endParaRPr lang="en-US" sz="2353">
              <a:latin typeface="Consolas"/>
            </a:endParaRPr>
          </a:p>
          <a:p>
            <a:pPr marL="0" lvl="1" indent="0">
              <a:buNone/>
            </a:pPr>
            <a:endParaRPr lang="en-US"/>
          </a:p>
          <a:p>
            <a:pPr marL="0" lvl="1" indent="0">
              <a:buNone/>
            </a:pPr>
            <a:r>
              <a:rPr lang="en-US"/>
              <a:t>Or the system can assign timestamps automatically based on the event arrival time</a:t>
            </a:r>
          </a:p>
          <a:p>
            <a:r>
              <a:rPr lang="en-US" sz="1961">
                <a:solidFill>
                  <a:srgbClr val="002050">
                    <a:lumMod val="50000"/>
                    <a:lumOff val="50000"/>
                  </a:srgbClr>
                </a:solidFill>
                <a:latin typeface="Consolas"/>
              </a:rPr>
              <a:t>	</a:t>
            </a:r>
            <a:r>
              <a:rPr lang="en-US" sz="2353">
                <a:solidFill>
                  <a:schemeClr val="tx2">
                    <a:lumMod val="60000"/>
                    <a:lumOff val="40000"/>
                  </a:schemeClr>
                </a:solidFill>
                <a:latin typeface="Consolas"/>
              </a:rPr>
              <a:t>SELECT</a:t>
            </a:r>
            <a:r>
              <a:rPr lang="en-US" sz="2353">
                <a:solidFill>
                  <a:srgbClr val="505050">
                    <a:lumMod val="75000"/>
                  </a:srgbClr>
                </a:solidFill>
                <a:latin typeface="Consolas"/>
              </a:rPr>
              <a:t> </a:t>
            </a:r>
            <a:r>
              <a:rPr lang="en-US" sz="2353">
                <a:gradFill>
                  <a:gsLst>
                    <a:gs pos="1250">
                      <a:srgbClr val="505050"/>
                    </a:gs>
                    <a:gs pos="99000">
                      <a:srgbClr val="505050"/>
                    </a:gs>
                  </a:gsLst>
                  <a:lin ang="5400000" scaled="0"/>
                </a:gradFill>
                <a:latin typeface="Consolas"/>
              </a:rPr>
              <a:t>* </a:t>
            </a:r>
            <a:r>
              <a:rPr lang="en-US" sz="2353">
                <a:solidFill>
                  <a:schemeClr val="tx2">
                    <a:lumMod val="60000"/>
                    <a:lumOff val="40000"/>
                  </a:schemeClr>
                </a:solidFill>
                <a:latin typeface="Consolas"/>
              </a:rPr>
              <a:t>FROM</a:t>
            </a:r>
            <a:r>
              <a:rPr lang="en-US" sz="2353">
                <a:solidFill>
                  <a:srgbClr val="505050">
                    <a:lumMod val="75000"/>
                  </a:srgbClr>
                </a:solidFill>
                <a:latin typeface="Consolas"/>
              </a:rPr>
              <a:t> </a:t>
            </a:r>
            <a:r>
              <a:rPr lang="en-US" sz="2353" err="1">
                <a:solidFill>
                  <a:schemeClr val="tx2">
                    <a:lumMod val="10000"/>
                  </a:schemeClr>
                </a:solidFill>
                <a:latin typeface="Consolas"/>
              </a:rPr>
              <a:t>TwitterStream</a:t>
            </a:r>
            <a:endParaRPr lang="en-US" sz="2353">
              <a:solidFill>
                <a:schemeClr val="tx2">
                  <a:lumMod val="10000"/>
                </a:schemeClr>
              </a:solidFill>
            </a:endParaRPr>
          </a:p>
          <a:p>
            <a:endParaRPr lang="en-US" sz="1961">
              <a:solidFill>
                <a:srgbClr val="002050">
                  <a:lumMod val="50000"/>
                  <a:lumOff val="50000"/>
                </a:srgbClr>
              </a:solidFill>
              <a:latin typeface="Consolas"/>
            </a:endParaRPr>
          </a:p>
          <a:p>
            <a:r>
              <a:rPr lang="en-US" sz="3137">
                <a:solidFill>
                  <a:srgbClr val="7FBA00"/>
                </a:solidFill>
              </a:rPr>
              <a:t>Projecting timestamp into payload</a:t>
            </a:r>
          </a:p>
          <a:p>
            <a:r>
              <a:rPr lang="en-US" sz="2353">
                <a:solidFill>
                  <a:schemeClr val="accent1">
                    <a:lumMod val="50000"/>
                    <a:lumOff val="50000"/>
                  </a:schemeClr>
                </a:solidFill>
                <a:latin typeface="Consolas"/>
              </a:rPr>
              <a:t>	</a:t>
            </a:r>
            <a:r>
              <a:rPr lang="en-US" sz="2353">
                <a:solidFill>
                  <a:schemeClr val="tx2">
                    <a:lumMod val="60000"/>
                    <a:lumOff val="40000"/>
                  </a:schemeClr>
                </a:solidFill>
                <a:latin typeface="Consolas"/>
              </a:rPr>
              <a:t>SELECT</a:t>
            </a:r>
            <a:r>
              <a:rPr lang="en-US" sz="2353">
                <a:latin typeface="Consolas"/>
              </a:rPr>
              <a:t> </a:t>
            </a:r>
            <a:r>
              <a:rPr lang="en-US" sz="2353" err="1">
                <a:solidFill>
                  <a:srgbClr val="7030A0"/>
                </a:solidFill>
                <a:latin typeface="Consolas"/>
              </a:rPr>
              <a:t>System.Timestamp</a:t>
            </a:r>
            <a:r>
              <a:rPr lang="en-US" sz="2353">
                <a:latin typeface="Consolas"/>
              </a:rPr>
              <a:t> </a:t>
            </a:r>
            <a:r>
              <a:rPr lang="en-US" sz="2353">
                <a:solidFill>
                  <a:schemeClr val="tx2">
                    <a:lumMod val="60000"/>
                    <a:lumOff val="40000"/>
                  </a:schemeClr>
                </a:solidFill>
                <a:latin typeface="Consolas"/>
              </a:rPr>
              <a:t>AS</a:t>
            </a:r>
            <a:r>
              <a:rPr lang="en-US" sz="2353">
                <a:latin typeface="Consolas"/>
              </a:rPr>
              <a:t> Time, Text </a:t>
            </a:r>
            <a:r>
              <a:rPr lang="en-US" sz="2353">
                <a:solidFill>
                  <a:schemeClr val="tx2">
                    <a:lumMod val="60000"/>
                    <a:lumOff val="40000"/>
                  </a:schemeClr>
                </a:solidFill>
                <a:latin typeface="Consolas"/>
              </a:rPr>
              <a:t>FROM</a:t>
            </a:r>
            <a:r>
              <a:rPr lang="en-US" sz="2353">
                <a:latin typeface="Consolas"/>
              </a:rPr>
              <a:t> </a:t>
            </a:r>
            <a:r>
              <a:rPr lang="en-US" sz="2353" err="1">
                <a:solidFill>
                  <a:schemeClr val="tx2">
                    <a:lumMod val="10000"/>
                  </a:schemeClr>
                </a:solidFill>
                <a:latin typeface="Consolas"/>
              </a:rPr>
              <a:t>TwitterStream</a:t>
            </a:r>
            <a:r>
              <a:rPr lang="en-US" sz="2353">
                <a:solidFill>
                  <a:schemeClr val="tx2">
                    <a:lumMod val="60000"/>
                    <a:lumOff val="40000"/>
                  </a:schemeClr>
                </a:solidFill>
                <a:latin typeface="Consolas"/>
              </a:rPr>
              <a:t> </a:t>
            </a:r>
            <a:endParaRPr lang="en-US" sz="2353">
              <a:latin typeface="Consolas"/>
            </a:endParaRPr>
          </a:p>
          <a:p>
            <a:endParaRPr lang="en-US" sz="1961">
              <a:latin typeface="Consolas"/>
            </a:endParaRPr>
          </a:p>
          <a:p>
            <a:r>
              <a:rPr lang="en-US" sz="1567"/>
              <a:t>Note:  </a:t>
            </a:r>
            <a:r>
              <a:rPr lang="en-US" sz="1567" err="1">
                <a:latin typeface="Consolas"/>
              </a:rPr>
              <a:t>System.Timestamp</a:t>
            </a:r>
            <a:r>
              <a:rPr lang="en-US" sz="1567">
                <a:latin typeface="Consolas"/>
              </a:rPr>
              <a:t> </a:t>
            </a:r>
            <a:r>
              <a:rPr lang="en-US" sz="1567"/>
              <a:t>is a reserved property that exposes the timestamp of an event.</a:t>
            </a:r>
          </a:p>
        </p:txBody>
      </p:sp>
    </p:spTree>
    <p:extLst>
      <p:ext uri="{BB962C8B-B14F-4D97-AF65-F5344CB8AC3E}">
        <p14:creationId xmlns:p14="http://schemas.microsoft.com/office/powerpoint/2010/main" val="19725409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wrap="square" lIns="143428" tIns="89642" rIns="143428" bIns="89642" rtlCol="0" anchor="t" anchorCtr="0">
            <a:noAutofit/>
          </a:bodyPr>
          <a:lstStyle/>
          <a:p>
            <a:r>
              <a:rPr lang="en-US" sz="4705"/>
              <a:t>Tumbling Windows</a:t>
            </a:r>
          </a:p>
        </p:txBody>
      </p:sp>
      <p:sp>
        <p:nvSpPr>
          <p:cNvPr id="4" name="Rectangle 3"/>
          <p:cNvSpPr/>
          <p:nvPr/>
        </p:nvSpPr>
        <p:spPr>
          <a:xfrm>
            <a:off x="447158" y="5057193"/>
            <a:ext cx="10159481" cy="1202066"/>
          </a:xfrm>
          <a:prstGeom prst="rect">
            <a:avLst/>
          </a:prstGeom>
        </p:spPr>
        <p:txBody>
          <a:bodyPr wrap="square">
            <a:spAutoFit/>
          </a:bodyPr>
          <a:lstStyle/>
          <a:p>
            <a:pPr defTabSz="896386">
              <a:defRPr/>
            </a:pPr>
            <a:r>
              <a:rPr lang="en-US" sz="2353" kern="0">
                <a:solidFill>
                  <a:schemeClr val="tx2">
                    <a:lumMod val="60000"/>
                    <a:lumOff val="40000"/>
                  </a:schemeClr>
                </a:solidFill>
                <a:latin typeface="Consolas"/>
              </a:rPr>
              <a:t>SELECT </a:t>
            </a:r>
            <a:r>
              <a:rPr lang="en-US" sz="2353" kern="0" err="1">
                <a:solidFill>
                  <a:sysClr val="windowText" lastClr="000000"/>
                </a:solidFill>
                <a:latin typeface="Consolas"/>
              </a:rPr>
              <a:t>TimeZone</a:t>
            </a:r>
            <a:r>
              <a:rPr lang="en-US" sz="2353" kern="0">
                <a:solidFill>
                  <a:sysClr val="windowText" lastClr="000000"/>
                </a:solidFill>
                <a:latin typeface="Consolas"/>
              </a:rPr>
              <a:t>, </a:t>
            </a:r>
            <a:r>
              <a:rPr lang="en-US" sz="2353" kern="0">
                <a:solidFill>
                  <a:srgbClr val="7030A0"/>
                </a:solidFill>
                <a:latin typeface="Consolas"/>
              </a:rPr>
              <a:t>COUNT</a:t>
            </a:r>
            <a:r>
              <a:rPr lang="en-US" sz="2353" kern="0">
                <a:solidFill>
                  <a:sysClr val="windowText" lastClr="000000"/>
                </a:solidFill>
                <a:latin typeface="Consolas"/>
              </a:rPr>
              <a:t>(*) AS Count </a:t>
            </a:r>
          </a:p>
          <a:p>
            <a:pPr defTabSz="896386">
              <a:defRPr/>
            </a:pPr>
            <a:r>
              <a:rPr lang="en-US" sz="2353" kern="0">
                <a:solidFill>
                  <a:schemeClr val="tx2">
                    <a:lumMod val="60000"/>
                    <a:lumOff val="40000"/>
                  </a:schemeClr>
                </a:solidFill>
                <a:latin typeface="Consolas"/>
              </a:rPr>
              <a:t>FROM</a:t>
            </a:r>
            <a:r>
              <a:rPr lang="en-US" sz="2353" kern="0">
                <a:solidFill>
                  <a:schemeClr val="tx2">
                    <a:lumMod val="75000"/>
                  </a:schemeClr>
                </a:solidFill>
                <a:latin typeface="Consolas"/>
              </a:rPr>
              <a:t> </a:t>
            </a:r>
            <a:r>
              <a:rPr lang="en-US" sz="2353" kern="0" err="1">
                <a:solidFill>
                  <a:sysClr val="windowText" lastClr="000000"/>
                </a:solidFill>
                <a:latin typeface="Consolas"/>
              </a:rPr>
              <a:t>TwitterStream</a:t>
            </a:r>
            <a:r>
              <a:rPr lang="en-US" sz="2353" kern="0">
                <a:solidFill>
                  <a:sysClr val="windowText" lastClr="000000"/>
                </a:solidFill>
                <a:latin typeface="Consolas"/>
              </a:rPr>
              <a:t> </a:t>
            </a:r>
            <a:r>
              <a:rPr lang="en-US" sz="2353" kern="0">
                <a:solidFill>
                  <a:schemeClr val="tx2">
                    <a:lumMod val="60000"/>
                    <a:lumOff val="40000"/>
                  </a:schemeClr>
                </a:solidFill>
                <a:latin typeface="Consolas"/>
              </a:rPr>
              <a:t>TIMESTAMP</a:t>
            </a:r>
            <a:r>
              <a:rPr lang="en-US" sz="2353" kern="0">
                <a:solidFill>
                  <a:schemeClr val="tx2">
                    <a:lumMod val="75000"/>
                  </a:schemeClr>
                </a:solidFill>
                <a:latin typeface="Consolas"/>
              </a:rPr>
              <a:t> </a:t>
            </a:r>
            <a:r>
              <a:rPr lang="en-US" sz="2353" kern="0">
                <a:solidFill>
                  <a:schemeClr val="tx2">
                    <a:lumMod val="60000"/>
                    <a:lumOff val="40000"/>
                  </a:schemeClr>
                </a:solidFill>
                <a:latin typeface="Consolas"/>
              </a:rPr>
              <a:t>BY</a:t>
            </a:r>
            <a:r>
              <a:rPr lang="en-US" sz="2353" kern="0">
                <a:solidFill>
                  <a:schemeClr val="tx2">
                    <a:lumMod val="75000"/>
                  </a:schemeClr>
                </a:solidFill>
                <a:latin typeface="Consolas"/>
              </a:rPr>
              <a:t> </a:t>
            </a:r>
            <a:r>
              <a:rPr lang="en-US" sz="2353" kern="0" err="1">
                <a:solidFill>
                  <a:sysClr val="windowText" lastClr="000000"/>
                </a:solidFill>
                <a:latin typeface="Consolas"/>
              </a:rPr>
              <a:t>CreatedAt</a:t>
            </a:r>
            <a:r>
              <a:rPr lang="en-US" sz="2353" kern="0">
                <a:solidFill>
                  <a:schemeClr val="tx2">
                    <a:lumMod val="60000"/>
                    <a:lumOff val="40000"/>
                  </a:schemeClr>
                </a:solidFill>
                <a:latin typeface="Consolas"/>
              </a:rPr>
              <a:t> </a:t>
            </a:r>
            <a:endParaRPr lang="en-US" sz="2353" kern="0">
              <a:solidFill>
                <a:sysClr val="windowText" lastClr="000000"/>
              </a:solidFill>
              <a:latin typeface="Consolas"/>
            </a:endParaRPr>
          </a:p>
          <a:p>
            <a:pPr defTabSz="896386">
              <a:lnSpc>
                <a:spcPct val="107000"/>
              </a:lnSpc>
              <a:spcAft>
                <a:spcPts val="784"/>
              </a:spcAft>
              <a:defRPr/>
            </a:pPr>
            <a:r>
              <a:rPr lang="en-US" sz="2353" kern="0">
                <a:solidFill>
                  <a:schemeClr val="tx2">
                    <a:lumMod val="60000"/>
                    <a:lumOff val="40000"/>
                  </a:schemeClr>
                </a:solidFill>
                <a:latin typeface="Consolas"/>
              </a:rPr>
              <a:t>GROUP</a:t>
            </a:r>
            <a:r>
              <a:rPr lang="en-US" sz="2353" kern="0">
                <a:solidFill>
                  <a:schemeClr val="tx2">
                    <a:lumMod val="75000"/>
                  </a:schemeClr>
                </a:solidFill>
                <a:latin typeface="Consolas"/>
              </a:rPr>
              <a:t> </a:t>
            </a:r>
            <a:r>
              <a:rPr lang="en-US" sz="2353" kern="0">
                <a:solidFill>
                  <a:schemeClr val="tx2">
                    <a:lumMod val="60000"/>
                    <a:lumOff val="40000"/>
                  </a:schemeClr>
                </a:solidFill>
                <a:latin typeface="Consolas"/>
              </a:rPr>
              <a:t>BY</a:t>
            </a:r>
            <a:r>
              <a:rPr lang="en-US" sz="2353" kern="0">
                <a:solidFill>
                  <a:sysClr val="windowText" lastClr="000000"/>
                </a:solidFill>
                <a:latin typeface="Consolas"/>
              </a:rPr>
              <a:t> </a:t>
            </a:r>
            <a:r>
              <a:rPr lang="en-US" sz="2353" kern="0" err="1">
                <a:solidFill>
                  <a:sysClr val="windowText" lastClr="000000"/>
                </a:solidFill>
                <a:latin typeface="Consolas"/>
              </a:rPr>
              <a:t>TimeZone</a:t>
            </a:r>
            <a:r>
              <a:rPr lang="en-US" sz="2353" kern="0">
                <a:solidFill>
                  <a:sysClr val="windowText" lastClr="000000"/>
                </a:solidFill>
                <a:latin typeface="Consolas"/>
              </a:rPr>
              <a:t>,</a:t>
            </a:r>
            <a:r>
              <a:rPr lang="en-US" sz="2353" kern="0">
                <a:solidFill>
                  <a:schemeClr val="tx2">
                    <a:lumMod val="75000"/>
                  </a:schemeClr>
                </a:solidFill>
                <a:latin typeface="Consolas"/>
              </a:rPr>
              <a:t> </a:t>
            </a:r>
            <a:r>
              <a:rPr lang="en-US" sz="2353" kern="0" err="1">
                <a:solidFill>
                  <a:srgbClr val="7030A0"/>
                </a:solidFill>
                <a:latin typeface="Consolas"/>
              </a:rPr>
              <a:t>TumblingWindow</a:t>
            </a:r>
            <a:r>
              <a:rPr lang="en-US" sz="2353" kern="0">
                <a:solidFill>
                  <a:sysClr val="windowText" lastClr="000000"/>
                </a:solidFill>
                <a:latin typeface="Consolas"/>
              </a:rPr>
              <a:t>(second,10)</a:t>
            </a:r>
            <a:r>
              <a:rPr lang="en-US" sz="2353" b="1" kern="0">
                <a:solidFill>
                  <a:srgbClr val="7030A0"/>
                </a:solidFill>
                <a:latin typeface="Consolas"/>
              </a:rPr>
              <a:t> </a:t>
            </a:r>
            <a:endParaRPr lang="en-US" sz="2353" kern="0">
              <a:solidFill>
                <a:sysClr val="windowText" lastClr="000000"/>
              </a:solidFill>
              <a:latin typeface="Consolas"/>
            </a:endParaRPr>
          </a:p>
        </p:txBody>
      </p:sp>
      <p:sp>
        <p:nvSpPr>
          <p:cNvPr id="6" name="Rectangle 5"/>
          <p:cNvSpPr/>
          <p:nvPr/>
        </p:nvSpPr>
        <p:spPr>
          <a:xfrm>
            <a:off x="447159" y="1141403"/>
            <a:ext cx="7513595" cy="454420"/>
          </a:xfrm>
          <a:prstGeom prst="rect">
            <a:avLst/>
          </a:prstGeom>
        </p:spPr>
        <p:txBody>
          <a:bodyPr wrap="none">
            <a:spAutoFit/>
          </a:bodyPr>
          <a:lstStyle/>
          <a:p>
            <a:pPr defTabSz="896386">
              <a:defRPr/>
            </a:pPr>
            <a:r>
              <a:rPr lang="en-US" sz="2353" kern="0">
                <a:solidFill>
                  <a:srgbClr val="7FBA00"/>
                </a:solidFill>
                <a:ea typeface="Times New Roman" panose="02020603050405020304" pitchFamily="18" charset="0"/>
                <a:cs typeface="Times New Roman" panose="02020603050405020304" pitchFamily="18" charset="0"/>
              </a:rPr>
              <a:t>Tell me the count of tweets per time zone every 10 seconds</a:t>
            </a:r>
            <a:endParaRPr lang="en-US" sz="2353" kern="0">
              <a:solidFill>
                <a:srgbClr val="7FBA00"/>
              </a:solidFill>
            </a:endParaRPr>
          </a:p>
        </p:txBody>
      </p:sp>
      <p:grpSp>
        <p:nvGrpSpPr>
          <p:cNvPr id="8" name="Group 7"/>
          <p:cNvGrpSpPr/>
          <p:nvPr/>
        </p:nvGrpSpPr>
        <p:grpSpPr>
          <a:xfrm>
            <a:off x="2676017" y="2009661"/>
            <a:ext cx="5898790" cy="2696988"/>
            <a:chOff x="302422" y="1412770"/>
            <a:chExt cx="6527422" cy="3252944"/>
          </a:xfrm>
        </p:grpSpPr>
        <p:sp>
          <p:nvSpPr>
            <p:cNvPr id="9" name="Rounded Rectangle 8"/>
            <p:cNvSpPr/>
            <p:nvPr/>
          </p:nvSpPr>
          <p:spPr bwMode="auto">
            <a:xfrm>
              <a:off x="362738" y="3474950"/>
              <a:ext cx="1947944" cy="408014"/>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01539"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
          <p:nvSpPr>
            <p:cNvPr id="11" name="Rectangle 10"/>
            <p:cNvSpPr/>
            <p:nvPr/>
          </p:nvSpPr>
          <p:spPr bwMode="auto">
            <a:xfrm>
              <a:off x="830109"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12" name="Rectangle 11"/>
            <p:cNvSpPr/>
            <p:nvPr/>
          </p:nvSpPr>
          <p:spPr bwMode="auto">
            <a:xfrm>
              <a:off x="1477256"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4</a:t>
              </a:r>
            </a:p>
          </p:txBody>
        </p:sp>
        <p:sp>
          <p:nvSpPr>
            <p:cNvPr id="13" name="Rectangle 12"/>
            <p:cNvSpPr/>
            <p:nvPr/>
          </p:nvSpPr>
          <p:spPr bwMode="auto">
            <a:xfrm>
              <a:off x="1997587"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2</a:t>
              </a:r>
            </a:p>
          </p:txBody>
        </p:sp>
        <p:sp>
          <p:nvSpPr>
            <p:cNvPr id="14" name="Rectangle 13"/>
            <p:cNvSpPr/>
            <p:nvPr/>
          </p:nvSpPr>
          <p:spPr bwMode="auto">
            <a:xfrm>
              <a:off x="1726508"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6</a:t>
              </a:r>
            </a:p>
          </p:txBody>
        </p:sp>
        <p:sp>
          <p:nvSpPr>
            <p:cNvPr id="15" name="Rectangle 14"/>
            <p:cNvSpPr/>
            <p:nvPr/>
          </p:nvSpPr>
          <p:spPr bwMode="auto">
            <a:xfrm>
              <a:off x="3481660"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8</a:t>
              </a:r>
            </a:p>
          </p:txBody>
        </p:sp>
        <p:sp>
          <p:nvSpPr>
            <p:cNvPr id="16" name="Rectangle 15"/>
            <p:cNvSpPr/>
            <p:nvPr/>
          </p:nvSpPr>
          <p:spPr bwMode="auto">
            <a:xfrm>
              <a:off x="3746087" y="24927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6</a:t>
              </a:r>
            </a:p>
          </p:txBody>
        </p:sp>
        <p:sp>
          <p:nvSpPr>
            <p:cNvPr id="17" name="Rectangle 16"/>
            <p:cNvSpPr/>
            <p:nvPr/>
          </p:nvSpPr>
          <p:spPr bwMode="auto">
            <a:xfrm>
              <a:off x="4484963"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cxnSp>
          <p:nvCxnSpPr>
            <p:cNvPr id="18" name="Straight Arrow Connector 17"/>
            <p:cNvCxnSpPr>
              <a:stCxn id="52" idx="6"/>
            </p:cNvCxnSpPr>
            <p:nvPr/>
          </p:nvCxnSpPr>
          <p:spPr>
            <a:xfrm flipV="1">
              <a:off x="423056" y="3112188"/>
              <a:ext cx="5961949" cy="140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4057" y="2798181"/>
              <a:ext cx="76985" cy="222733"/>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0</a:t>
              </a:r>
            </a:p>
          </p:txBody>
        </p:sp>
        <p:sp>
          <p:nvSpPr>
            <p:cNvPr id="20" name="TextBox 19"/>
            <p:cNvSpPr txBox="1"/>
            <p:nvPr/>
          </p:nvSpPr>
          <p:spPr>
            <a:xfrm>
              <a:off x="1251131" y="2798181"/>
              <a:ext cx="76985" cy="222733"/>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5</a:t>
              </a:r>
            </a:p>
          </p:txBody>
        </p:sp>
        <p:sp>
          <p:nvSpPr>
            <p:cNvPr id="21" name="TextBox 20"/>
            <p:cNvSpPr txBox="1"/>
            <p:nvPr/>
          </p:nvSpPr>
          <p:spPr>
            <a:xfrm>
              <a:off x="4150873" y="2798181"/>
              <a:ext cx="153969" cy="222733"/>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20</a:t>
              </a:r>
            </a:p>
          </p:txBody>
        </p:sp>
        <p:sp>
          <p:nvSpPr>
            <p:cNvPr id="22" name="TextBox 21"/>
            <p:cNvSpPr txBox="1"/>
            <p:nvPr/>
          </p:nvSpPr>
          <p:spPr>
            <a:xfrm>
              <a:off x="2224800" y="2798181"/>
              <a:ext cx="153969" cy="222733"/>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10</a:t>
              </a:r>
            </a:p>
          </p:txBody>
        </p:sp>
        <p:sp>
          <p:nvSpPr>
            <p:cNvPr id="23" name="TextBox 22"/>
            <p:cNvSpPr txBox="1"/>
            <p:nvPr/>
          </p:nvSpPr>
          <p:spPr>
            <a:xfrm>
              <a:off x="3187836" y="2798181"/>
              <a:ext cx="153969" cy="222733"/>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15</a:t>
              </a:r>
            </a:p>
          </p:txBody>
        </p:sp>
        <p:sp>
          <p:nvSpPr>
            <p:cNvPr id="24" name="TextBox 23"/>
            <p:cNvSpPr txBox="1"/>
            <p:nvPr/>
          </p:nvSpPr>
          <p:spPr>
            <a:xfrm>
              <a:off x="6322881" y="2865446"/>
              <a:ext cx="506963" cy="593955"/>
            </a:xfrm>
            <a:prstGeom prst="rect">
              <a:avLst/>
            </a:prstGeom>
            <a:noFill/>
          </p:spPr>
          <p:txBody>
            <a:bodyPr wrap="none" lIns="0" tIns="0" rIns="0" bIns="0" rtlCol="0">
              <a:spAutoFit/>
            </a:bodyPr>
            <a:lstStyle/>
            <a:p>
              <a:pPr algn="ctr" defTabSz="896386">
                <a:defRPr/>
              </a:pPr>
              <a:r>
                <a:rPr lang="en-US" sz="1600" kern="0" spc="-70"/>
                <a:t>Time</a:t>
              </a:r>
            </a:p>
            <a:p>
              <a:pPr algn="ctr" defTabSz="896386">
                <a:defRPr/>
              </a:pPr>
              <a:r>
                <a:rPr lang="en-US" sz="1600" kern="0" spc="-70"/>
                <a:t> (</a:t>
              </a:r>
              <a:r>
                <a:rPr lang="en-US" sz="1600" kern="0" spc="-70" err="1"/>
                <a:t>secs</a:t>
              </a:r>
              <a:r>
                <a:rPr lang="en-US" sz="1600" kern="0" spc="-70"/>
                <a:t>)</a:t>
              </a:r>
            </a:p>
          </p:txBody>
        </p:sp>
        <p:cxnSp>
          <p:nvCxnSpPr>
            <p:cNvPr id="25" name="Straight Connector 24"/>
            <p:cNvCxnSpPr/>
            <p:nvPr/>
          </p:nvCxnSpPr>
          <p:spPr>
            <a:xfrm>
              <a:off x="362739" y="3121764"/>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225882" y="3112187"/>
              <a:ext cx="4710" cy="770778"/>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671537"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1</a:t>
              </a:r>
            </a:p>
          </p:txBody>
        </p:sp>
        <p:sp>
          <p:nvSpPr>
            <p:cNvPr id="28" name="Rectangle 27"/>
            <p:cNvSpPr/>
            <p:nvPr/>
          </p:nvSpPr>
          <p:spPr bwMode="auto">
            <a:xfrm>
              <a:off x="970962"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5</a:t>
              </a:r>
            </a:p>
          </p:txBody>
        </p:sp>
        <p:sp>
          <p:nvSpPr>
            <p:cNvPr id="29" name="Rectangle 28"/>
            <p:cNvSpPr/>
            <p:nvPr/>
          </p:nvSpPr>
          <p:spPr bwMode="auto">
            <a:xfrm>
              <a:off x="1258669"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4</a:t>
              </a:r>
            </a:p>
          </p:txBody>
        </p:sp>
        <p:sp>
          <p:nvSpPr>
            <p:cNvPr id="30" name="Rectangle 29"/>
            <p:cNvSpPr/>
            <p:nvPr/>
          </p:nvSpPr>
          <p:spPr bwMode="auto">
            <a:xfrm>
              <a:off x="1847003"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2</a:t>
              </a:r>
            </a:p>
          </p:txBody>
        </p:sp>
        <p:sp>
          <p:nvSpPr>
            <p:cNvPr id="31" name="Rectangle 30"/>
            <p:cNvSpPr/>
            <p:nvPr/>
          </p:nvSpPr>
          <p:spPr bwMode="auto">
            <a:xfrm>
              <a:off x="1546780" y="3589530"/>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6</a:t>
              </a:r>
            </a:p>
          </p:txBody>
        </p:sp>
        <p:sp>
          <p:nvSpPr>
            <p:cNvPr id="32" name="Rounded Rectangle 31"/>
            <p:cNvSpPr/>
            <p:nvPr/>
          </p:nvSpPr>
          <p:spPr bwMode="auto">
            <a:xfrm>
              <a:off x="2286360" y="3863018"/>
              <a:ext cx="1922222" cy="408014"/>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2972664" y="397759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8</a:t>
              </a:r>
            </a:p>
          </p:txBody>
        </p:sp>
        <p:sp>
          <p:nvSpPr>
            <p:cNvPr id="34" name="Rectangle 33"/>
            <p:cNvSpPr/>
            <p:nvPr/>
          </p:nvSpPr>
          <p:spPr bwMode="auto">
            <a:xfrm>
              <a:off x="3285665" y="397759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6</a:t>
              </a:r>
            </a:p>
          </p:txBody>
        </p:sp>
        <p:sp>
          <p:nvSpPr>
            <p:cNvPr id="35" name="TextBox 34"/>
            <p:cNvSpPr txBox="1"/>
            <p:nvPr/>
          </p:nvSpPr>
          <p:spPr>
            <a:xfrm>
              <a:off x="5054332" y="2798181"/>
              <a:ext cx="153969" cy="222733"/>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25</a:t>
              </a:r>
            </a:p>
          </p:txBody>
        </p:sp>
        <p:sp>
          <p:nvSpPr>
            <p:cNvPr id="36" name="TextBox 35"/>
            <p:cNvSpPr txBox="1"/>
            <p:nvPr/>
          </p:nvSpPr>
          <p:spPr>
            <a:xfrm>
              <a:off x="302422" y="1412770"/>
              <a:ext cx="5634083" cy="3766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6386">
                <a:defRPr/>
              </a:pPr>
              <a:r>
                <a:rPr lang="en-US" sz="1600" kern="0" spc="-69">
                  <a:solidFill>
                    <a:schemeClr val="bg1">
                      <a:lumMod val="95000"/>
                    </a:schemeClr>
                  </a:solidFill>
                </a:rPr>
                <a:t>A 10-second Tumbling Window</a:t>
              </a:r>
            </a:p>
          </p:txBody>
        </p:sp>
        <p:sp>
          <p:nvSpPr>
            <p:cNvPr id="37" name="TextBox 36"/>
            <p:cNvSpPr txBox="1"/>
            <p:nvPr/>
          </p:nvSpPr>
          <p:spPr>
            <a:xfrm>
              <a:off x="5977221" y="2798181"/>
              <a:ext cx="153969" cy="222733"/>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30</a:t>
              </a:r>
            </a:p>
          </p:txBody>
        </p:sp>
        <p:cxnSp>
          <p:nvCxnSpPr>
            <p:cNvPr id="38" name="Straight Connector 37"/>
            <p:cNvCxnSpPr/>
            <p:nvPr/>
          </p:nvCxnSpPr>
          <p:spPr>
            <a:xfrm flipH="1">
              <a:off x="6054066" y="3112187"/>
              <a:ext cx="1039" cy="1106655"/>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4745918"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3</a:t>
              </a:r>
            </a:p>
          </p:txBody>
        </p:sp>
        <p:sp>
          <p:nvSpPr>
            <p:cNvPr id="40" name="Rectangle 39"/>
            <p:cNvSpPr/>
            <p:nvPr/>
          </p:nvSpPr>
          <p:spPr bwMode="auto">
            <a:xfrm>
              <a:off x="5215974"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6</a:t>
              </a:r>
            </a:p>
          </p:txBody>
        </p:sp>
        <p:sp>
          <p:nvSpPr>
            <p:cNvPr id="41" name="Rectangle 40"/>
            <p:cNvSpPr/>
            <p:nvPr/>
          </p:nvSpPr>
          <p:spPr bwMode="auto">
            <a:xfrm>
              <a:off x="5483906" y="2491433"/>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
          <p:nvSpPr>
            <p:cNvPr id="42" name="Rounded Rectangle 41"/>
            <p:cNvSpPr/>
            <p:nvPr/>
          </p:nvSpPr>
          <p:spPr bwMode="auto">
            <a:xfrm>
              <a:off x="4216775" y="4257700"/>
              <a:ext cx="1864410" cy="408014"/>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4599204"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5</a:t>
              </a:r>
            </a:p>
          </p:txBody>
        </p:sp>
        <p:sp>
          <p:nvSpPr>
            <p:cNvPr id="44" name="Rectangle 43"/>
            <p:cNvSpPr/>
            <p:nvPr/>
          </p:nvSpPr>
          <p:spPr bwMode="auto">
            <a:xfrm>
              <a:off x="4860158"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3</a:t>
              </a:r>
            </a:p>
          </p:txBody>
        </p:sp>
        <p:sp>
          <p:nvSpPr>
            <p:cNvPr id="45" name="Rectangle 44"/>
            <p:cNvSpPr/>
            <p:nvPr/>
          </p:nvSpPr>
          <p:spPr bwMode="auto">
            <a:xfrm>
              <a:off x="5135922"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6</a:t>
              </a:r>
            </a:p>
          </p:txBody>
        </p:sp>
        <p:sp>
          <p:nvSpPr>
            <p:cNvPr id="46" name="Rectangle 45"/>
            <p:cNvSpPr/>
            <p:nvPr/>
          </p:nvSpPr>
          <p:spPr bwMode="auto">
            <a:xfrm>
              <a:off x="5423284" y="437227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lumMod val="95000"/>
                    </a:schemeClr>
                  </a:solidFill>
                </a:rPr>
                <a:t>1</a:t>
              </a:r>
            </a:p>
          </p:txBody>
        </p:sp>
        <p:cxnSp>
          <p:nvCxnSpPr>
            <p:cNvPr id="47" name="Straight Connector 46"/>
            <p:cNvCxnSpPr/>
            <p:nvPr/>
          </p:nvCxnSpPr>
          <p:spPr>
            <a:xfrm>
              <a:off x="2302164" y="314119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62739"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302164"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228237" y="2412563"/>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054585" y="2399994"/>
              <a:ext cx="0" cy="353187"/>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2" name="Oval 51"/>
            <p:cNvSpPr/>
            <p:nvPr/>
          </p:nvSpPr>
          <p:spPr bwMode="auto">
            <a:xfrm>
              <a:off x="302422"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solidFill>
                  <a:schemeClr val="tx2"/>
                </a:solidFill>
              </a:endParaRPr>
            </a:p>
          </p:txBody>
        </p:sp>
        <p:sp>
          <p:nvSpPr>
            <p:cNvPr id="53" name="Oval 52"/>
            <p:cNvSpPr/>
            <p:nvPr/>
          </p:nvSpPr>
          <p:spPr bwMode="auto">
            <a:xfrm>
              <a:off x="2241847"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solidFill>
                  <a:schemeClr val="tx2"/>
                </a:solidFill>
              </a:endParaRPr>
            </a:p>
          </p:txBody>
        </p:sp>
        <p:sp>
          <p:nvSpPr>
            <p:cNvPr id="54" name="Oval 53"/>
            <p:cNvSpPr/>
            <p:nvPr/>
          </p:nvSpPr>
          <p:spPr bwMode="auto">
            <a:xfrm>
              <a:off x="1278411"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solidFill>
                  <a:schemeClr val="tx2"/>
                </a:solidFill>
              </a:endParaRPr>
            </a:p>
          </p:txBody>
        </p:sp>
        <p:sp>
          <p:nvSpPr>
            <p:cNvPr id="55" name="Oval 54"/>
            <p:cNvSpPr/>
            <p:nvPr/>
          </p:nvSpPr>
          <p:spPr bwMode="auto">
            <a:xfrm>
              <a:off x="5093404"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solidFill>
                  <a:schemeClr val="tx2"/>
                </a:solidFill>
              </a:endParaRPr>
            </a:p>
          </p:txBody>
        </p:sp>
        <p:sp>
          <p:nvSpPr>
            <p:cNvPr id="56" name="Oval 55"/>
            <p:cNvSpPr/>
            <p:nvPr/>
          </p:nvSpPr>
          <p:spPr bwMode="auto">
            <a:xfrm>
              <a:off x="4167920"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solidFill>
                  <a:schemeClr val="tx2"/>
                </a:solidFill>
              </a:endParaRPr>
            </a:p>
          </p:txBody>
        </p:sp>
        <p:sp>
          <p:nvSpPr>
            <p:cNvPr id="57" name="Oval 56"/>
            <p:cNvSpPr/>
            <p:nvPr/>
          </p:nvSpPr>
          <p:spPr bwMode="auto">
            <a:xfrm>
              <a:off x="3194314" y="3068795"/>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solidFill>
                  <a:schemeClr val="tx2"/>
                </a:solidFill>
              </a:endParaRPr>
            </a:p>
          </p:txBody>
        </p:sp>
        <p:sp>
          <p:nvSpPr>
            <p:cNvPr id="58" name="Oval 57"/>
            <p:cNvSpPr/>
            <p:nvPr/>
          </p:nvSpPr>
          <p:spPr bwMode="auto">
            <a:xfrm>
              <a:off x="5994268" y="3059080"/>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solidFill>
                  <a:schemeClr val="tx2"/>
                </a:solidFill>
              </a:endParaRPr>
            </a:p>
          </p:txBody>
        </p:sp>
      </p:grpSp>
    </p:spTree>
    <p:extLst>
      <p:ext uri="{BB962C8B-B14F-4D97-AF65-F5344CB8AC3E}">
        <p14:creationId xmlns:p14="http://schemas.microsoft.com/office/powerpoint/2010/main" val="47130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wrap="square" lIns="143428" tIns="89642" rIns="143428" bIns="89642" rtlCol="0" anchor="t" anchorCtr="0">
            <a:noAutofit/>
          </a:bodyPr>
          <a:lstStyle/>
          <a:p>
            <a:r>
              <a:rPr lang="en-US" sz="4705"/>
              <a:t>Hopping Windows</a:t>
            </a:r>
          </a:p>
        </p:txBody>
      </p:sp>
      <p:sp>
        <p:nvSpPr>
          <p:cNvPr id="6" name="Rectangle 5"/>
          <p:cNvSpPr/>
          <p:nvPr/>
        </p:nvSpPr>
        <p:spPr>
          <a:xfrm>
            <a:off x="442699" y="4997744"/>
            <a:ext cx="9986021" cy="1176733"/>
          </a:xfrm>
          <a:prstGeom prst="rect">
            <a:avLst/>
          </a:prstGeom>
        </p:spPr>
        <p:txBody>
          <a:bodyPr wrap="square">
            <a:spAutoFit/>
          </a:bodyPr>
          <a:lstStyle/>
          <a:p>
            <a:pPr defTabSz="896386">
              <a:defRPr/>
            </a:pPr>
            <a:r>
              <a:rPr lang="en-US" sz="2353" kern="0">
                <a:solidFill>
                  <a:schemeClr val="tx2">
                    <a:lumMod val="60000"/>
                    <a:lumOff val="40000"/>
                  </a:schemeClr>
                </a:solidFill>
                <a:latin typeface="Consolas"/>
              </a:rPr>
              <a:t>SELECT</a:t>
            </a:r>
            <a:r>
              <a:rPr lang="en-US" sz="2353" kern="0">
                <a:solidFill>
                  <a:sysClr val="windowText" lastClr="000000"/>
                </a:solidFill>
                <a:latin typeface="Consolas"/>
              </a:rPr>
              <a:t> Topic, </a:t>
            </a:r>
            <a:r>
              <a:rPr lang="en-US" sz="2353" kern="0">
                <a:solidFill>
                  <a:srgbClr val="7030A0"/>
                </a:solidFill>
                <a:latin typeface="Consolas"/>
              </a:rPr>
              <a:t>COUNT(*) </a:t>
            </a:r>
            <a:r>
              <a:rPr lang="en-US" sz="2353" kern="0">
                <a:solidFill>
                  <a:schemeClr val="tx2">
                    <a:lumMod val="60000"/>
                    <a:lumOff val="40000"/>
                  </a:schemeClr>
                </a:solidFill>
                <a:latin typeface="Consolas"/>
              </a:rPr>
              <a:t>AS</a:t>
            </a:r>
            <a:r>
              <a:rPr lang="en-US" sz="2353" kern="0">
                <a:solidFill>
                  <a:sysClr val="windowText" lastClr="000000"/>
                </a:solidFill>
                <a:latin typeface="Consolas"/>
              </a:rPr>
              <a:t> </a:t>
            </a:r>
            <a:r>
              <a:rPr lang="en-US" sz="2353" kern="0" err="1">
                <a:solidFill>
                  <a:sysClr val="windowText" lastClr="000000"/>
                </a:solidFill>
                <a:latin typeface="Consolas"/>
              </a:rPr>
              <a:t>TotalTweets</a:t>
            </a:r>
            <a:endParaRPr lang="en-US" sz="2353" kern="0">
              <a:solidFill>
                <a:sysClr val="windowText" lastClr="000000"/>
              </a:solidFill>
              <a:latin typeface="Consolas"/>
            </a:endParaRPr>
          </a:p>
          <a:p>
            <a:pPr defTabSz="896386">
              <a:defRPr/>
            </a:pPr>
            <a:r>
              <a:rPr lang="en-US" sz="2353" kern="0">
                <a:solidFill>
                  <a:schemeClr val="tx2">
                    <a:lumMod val="60000"/>
                    <a:lumOff val="40000"/>
                  </a:schemeClr>
                </a:solidFill>
                <a:latin typeface="Consolas"/>
              </a:rPr>
              <a:t>FROM</a:t>
            </a:r>
            <a:r>
              <a:rPr lang="en-US" sz="2353" kern="0">
                <a:solidFill>
                  <a:sysClr val="windowText" lastClr="000000"/>
                </a:solidFill>
                <a:latin typeface="Consolas"/>
              </a:rPr>
              <a:t> </a:t>
            </a:r>
            <a:r>
              <a:rPr lang="en-US" sz="2353" kern="0" err="1">
                <a:solidFill>
                  <a:sysClr val="windowText" lastClr="000000"/>
                </a:solidFill>
                <a:latin typeface="Consolas"/>
              </a:rPr>
              <a:t>TwitterStream</a:t>
            </a:r>
            <a:r>
              <a:rPr lang="en-US" sz="2353" kern="0">
                <a:solidFill>
                  <a:sysClr val="windowText" lastClr="000000"/>
                </a:solidFill>
                <a:latin typeface="Consolas"/>
              </a:rPr>
              <a:t> </a:t>
            </a:r>
            <a:r>
              <a:rPr lang="en-US" sz="2353" kern="0">
                <a:solidFill>
                  <a:schemeClr val="tx2">
                    <a:lumMod val="60000"/>
                    <a:lumOff val="40000"/>
                  </a:schemeClr>
                </a:solidFill>
                <a:latin typeface="Consolas"/>
              </a:rPr>
              <a:t>TIMESTAMP</a:t>
            </a:r>
            <a:r>
              <a:rPr lang="en-US" sz="2353" kern="0">
                <a:solidFill>
                  <a:sysClr val="windowText" lastClr="000000"/>
                </a:solidFill>
                <a:latin typeface="Consolas"/>
              </a:rPr>
              <a:t> </a:t>
            </a:r>
            <a:r>
              <a:rPr lang="en-US" sz="2353" kern="0">
                <a:solidFill>
                  <a:schemeClr val="tx2">
                    <a:lumMod val="60000"/>
                    <a:lumOff val="40000"/>
                  </a:schemeClr>
                </a:solidFill>
                <a:latin typeface="Consolas"/>
              </a:rPr>
              <a:t>BY</a:t>
            </a:r>
            <a:r>
              <a:rPr lang="en-US" sz="2353" kern="0">
                <a:solidFill>
                  <a:sysClr val="windowText" lastClr="000000"/>
                </a:solidFill>
                <a:latin typeface="Consolas"/>
              </a:rPr>
              <a:t> </a:t>
            </a:r>
            <a:r>
              <a:rPr lang="en-US" sz="2353" kern="0" err="1">
                <a:solidFill>
                  <a:sysClr val="windowText" lastClr="000000"/>
                </a:solidFill>
                <a:latin typeface="Consolas"/>
              </a:rPr>
              <a:t>CreatedAt</a:t>
            </a:r>
            <a:endParaRPr lang="en-US" sz="2353" kern="0">
              <a:solidFill>
                <a:sysClr val="windowText" lastClr="000000"/>
              </a:solidFill>
              <a:latin typeface="Consolas"/>
            </a:endParaRPr>
          </a:p>
          <a:p>
            <a:pPr defTabSz="896386">
              <a:defRPr/>
            </a:pPr>
            <a:r>
              <a:rPr lang="en-US" sz="2353" kern="0">
                <a:solidFill>
                  <a:schemeClr val="tx2">
                    <a:lumMod val="60000"/>
                    <a:lumOff val="40000"/>
                  </a:schemeClr>
                </a:solidFill>
                <a:latin typeface="Consolas"/>
              </a:rPr>
              <a:t>GROUP</a:t>
            </a:r>
            <a:r>
              <a:rPr lang="en-US" sz="2353" kern="0">
                <a:solidFill>
                  <a:sysClr val="windowText" lastClr="000000"/>
                </a:solidFill>
                <a:latin typeface="Consolas"/>
              </a:rPr>
              <a:t> </a:t>
            </a:r>
            <a:r>
              <a:rPr lang="en-US" sz="2353" kern="0">
                <a:solidFill>
                  <a:schemeClr val="tx2">
                    <a:lumMod val="60000"/>
                    <a:lumOff val="40000"/>
                  </a:schemeClr>
                </a:solidFill>
                <a:latin typeface="Consolas"/>
              </a:rPr>
              <a:t>BY</a:t>
            </a:r>
            <a:r>
              <a:rPr lang="en-US" sz="2353" kern="0">
                <a:solidFill>
                  <a:sysClr val="windowText" lastClr="000000"/>
                </a:solidFill>
                <a:latin typeface="Consolas"/>
              </a:rPr>
              <a:t> Topic, </a:t>
            </a:r>
            <a:r>
              <a:rPr lang="en-US" sz="2353" kern="0" err="1">
                <a:solidFill>
                  <a:srgbClr val="7030A0"/>
                </a:solidFill>
                <a:latin typeface="Consolas"/>
              </a:rPr>
              <a:t>HoppingWindow</a:t>
            </a:r>
            <a:r>
              <a:rPr lang="en-US" sz="2353" kern="0">
                <a:solidFill>
                  <a:sysClr val="windowText" lastClr="000000"/>
                </a:solidFill>
                <a:latin typeface="Consolas"/>
              </a:rPr>
              <a:t>(second, 10 , 5)</a:t>
            </a:r>
          </a:p>
        </p:txBody>
      </p:sp>
      <p:sp>
        <p:nvSpPr>
          <p:cNvPr id="7" name="Rectangle 6"/>
          <p:cNvSpPr/>
          <p:nvPr/>
        </p:nvSpPr>
        <p:spPr>
          <a:xfrm>
            <a:off x="490677" y="1571949"/>
            <a:ext cx="4501875" cy="816506"/>
          </a:xfrm>
          <a:prstGeom prst="rect">
            <a:avLst/>
          </a:prstGeom>
        </p:spPr>
        <p:txBody>
          <a:bodyPr wrap="square">
            <a:spAutoFit/>
          </a:bodyPr>
          <a:lstStyle/>
          <a:p>
            <a:pPr defTabSz="896386">
              <a:defRPr/>
            </a:pPr>
            <a:r>
              <a:rPr lang="en-US" sz="2353" kern="0">
                <a:solidFill>
                  <a:srgbClr val="92D050"/>
                </a:solidFill>
                <a:ea typeface="Times New Roman" panose="02020603050405020304" pitchFamily="18" charset="0"/>
                <a:cs typeface="Times New Roman" panose="02020603050405020304" pitchFamily="18" charset="0"/>
              </a:rPr>
              <a:t>Every 5 seconds give me the count of tweets over the last 10 seconds</a:t>
            </a:r>
            <a:endParaRPr lang="en-US" sz="2353" kern="0">
              <a:solidFill>
                <a:srgbClr val="92D050"/>
              </a:solidFill>
            </a:endParaRPr>
          </a:p>
        </p:txBody>
      </p:sp>
      <p:sp>
        <p:nvSpPr>
          <p:cNvPr id="65" name="Rounded Rectangle 64"/>
          <p:cNvSpPr/>
          <p:nvPr/>
        </p:nvSpPr>
        <p:spPr bwMode="auto">
          <a:xfrm>
            <a:off x="5616761" y="2568359"/>
            <a:ext cx="1895988" cy="399993"/>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solidFill>
                <a:schemeClr val="bg1"/>
              </a:solidFill>
              <a:ea typeface="Segoe UI" pitchFamily="34" charset="0"/>
              <a:cs typeface="Segoe UI" pitchFamily="34" charset="0"/>
            </a:endParaRPr>
          </a:p>
        </p:txBody>
      </p:sp>
      <p:sp>
        <p:nvSpPr>
          <p:cNvPr id="66" name="Rectangle 65"/>
          <p:cNvSpPr/>
          <p:nvPr/>
        </p:nvSpPr>
        <p:spPr bwMode="auto">
          <a:xfrm>
            <a:off x="5763137"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
        <p:nvSpPr>
          <p:cNvPr id="67" name="Rectangle 66"/>
          <p:cNvSpPr/>
          <p:nvPr/>
        </p:nvSpPr>
        <p:spPr bwMode="auto">
          <a:xfrm>
            <a:off x="6037629"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68" name="Rectangle 67"/>
          <p:cNvSpPr/>
          <p:nvPr/>
        </p:nvSpPr>
        <p:spPr bwMode="auto">
          <a:xfrm>
            <a:off x="6672056"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4</a:t>
            </a:r>
          </a:p>
        </p:txBody>
      </p:sp>
      <p:sp>
        <p:nvSpPr>
          <p:cNvPr id="69" name="Rectangle 68"/>
          <p:cNvSpPr/>
          <p:nvPr/>
        </p:nvSpPr>
        <p:spPr bwMode="auto">
          <a:xfrm>
            <a:off x="7210729"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2</a:t>
            </a:r>
          </a:p>
        </p:txBody>
      </p:sp>
      <p:sp>
        <p:nvSpPr>
          <p:cNvPr id="70" name="Rectangle 69"/>
          <p:cNvSpPr/>
          <p:nvPr/>
        </p:nvSpPr>
        <p:spPr bwMode="auto">
          <a:xfrm>
            <a:off x="6935455"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6</a:t>
            </a:r>
          </a:p>
        </p:txBody>
      </p:sp>
      <p:sp>
        <p:nvSpPr>
          <p:cNvPr id="71" name="Rectangle 70"/>
          <p:cNvSpPr/>
          <p:nvPr/>
        </p:nvSpPr>
        <p:spPr bwMode="auto">
          <a:xfrm>
            <a:off x="8646580"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8</a:t>
            </a:r>
          </a:p>
        </p:txBody>
      </p:sp>
      <p:sp>
        <p:nvSpPr>
          <p:cNvPr id="72" name="Rectangle 71"/>
          <p:cNvSpPr/>
          <p:nvPr/>
        </p:nvSpPr>
        <p:spPr bwMode="auto">
          <a:xfrm>
            <a:off x="8915333"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7</a:t>
            </a:r>
          </a:p>
        </p:txBody>
      </p:sp>
      <p:sp>
        <p:nvSpPr>
          <p:cNvPr id="73" name="Oval 72"/>
          <p:cNvSpPr/>
          <p:nvPr/>
        </p:nvSpPr>
        <p:spPr bwMode="auto">
          <a:xfrm>
            <a:off x="5539364"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74" name="Oval 73"/>
          <p:cNvSpPr/>
          <p:nvPr/>
        </p:nvSpPr>
        <p:spPr bwMode="auto">
          <a:xfrm>
            <a:off x="7450959"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75" name="Oval 74"/>
          <p:cNvSpPr/>
          <p:nvPr/>
        </p:nvSpPr>
        <p:spPr bwMode="auto">
          <a:xfrm>
            <a:off x="6496166"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76" name="Oval 75"/>
          <p:cNvSpPr/>
          <p:nvPr/>
        </p:nvSpPr>
        <p:spPr bwMode="auto">
          <a:xfrm>
            <a:off x="10159976"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77" name="Oval 76"/>
          <p:cNvSpPr/>
          <p:nvPr/>
        </p:nvSpPr>
        <p:spPr bwMode="auto">
          <a:xfrm>
            <a:off x="9331209"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78" name="Oval 77"/>
          <p:cNvSpPr/>
          <p:nvPr/>
        </p:nvSpPr>
        <p:spPr bwMode="auto">
          <a:xfrm>
            <a:off x="8374407" y="2036401"/>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cxnSp>
        <p:nvCxnSpPr>
          <p:cNvPr id="79" name="Straight Arrow Connector 78"/>
          <p:cNvCxnSpPr>
            <a:stCxn id="73" idx="6"/>
            <a:endCxn id="85" idx="1"/>
          </p:cNvCxnSpPr>
          <p:nvPr/>
        </p:nvCxnSpPr>
        <p:spPr>
          <a:xfrm flipV="1">
            <a:off x="5657626" y="2087956"/>
            <a:ext cx="5690792" cy="48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527064" y="1810194"/>
            <a:ext cx="6957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0</a:t>
            </a:r>
          </a:p>
        </p:txBody>
      </p:sp>
      <p:sp>
        <p:nvSpPr>
          <p:cNvPr id="81" name="TextBox 80"/>
          <p:cNvSpPr txBox="1"/>
          <p:nvPr/>
        </p:nvSpPr>
        <p:spPr>
          <a:xfrm>
            <a:off x="6488471" y="1810194"/>
            <a:ext cx="6957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5</a:t>
            </a:r>
          </a:p>
        </p:txBody>
      </p:sp>
      <p:sp>
        <p:nvSpPr>
          <p:cNvPr id="82" name="TextBox 81"/>
          <p:cNvSpPr txBox="1"/>
          <p:nvPr/>
        </p:nvSpPr>
        <p:spPr>
          <a:xfrm>
            <a:off x="9331210" y="1810194"/>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20</a:t>
            </a:r>
          </a:p>
        </p:txBody>
      </p:sp>
      <p:sp>
        <p:nvSpPr>
          <p:cNvPr id="83" name="TextBox 82"/>
          <p:cNvSpPr txBox="1"/>
          <p:nvPr/>
        </p:nvSpPr>
        <p:spPr>
          <a:xfrm>
            <a:off x="7442999" y="1810194"/>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10</a:t>
            </a:r>
          </a:p>
        </p:txBody>
      </p:sp>
      <p:sp>
        <p:nvSpPr>
          <p:cNvPr id="84" name="TextBox 83"/>
          <p:cNvSpPr txBox="1"/>
          <p:nvPr/>
        </p:nvSpPr>
        <p:spPr>
          <a:xfrm>
            <a:off x="8387104" y="1810194"/>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15</a:t>
            </a:r>
          </a:p>
        </p:txBody>
      </p:sp>
      <p:sp>
        <p:nvSpPr>
          <p:cNvPr id="85" name="TextBox 84"/>
          <p:cNvSpPr txBox="1"/>
          <p:nvPr/>
        </p:nvSpPr>
        <p:spPr>
          <a:xfrm>
            <a:off x="11348418" y="1846574"/>
            <a:ext cx="454538" cy="482763"/>
          </a:xfrm>
          <a:prstGeom prst="rect">
            <a:avLst/>
          </a:prstGeom>
          <a:noFill/>
        </p:spPr>
        <p:txBody>
          <a:bodyPr wrap="none" lIns="0" tIns="0" rIns="0" bIns="0" rtlCol="0">
            <a:spAutoFit/>
          </a:bodyPr>
          <a:lstStyle/>
          <a:p>
            <a:pPr algn="ctr" defTabSz="896386">
              <a:defRPr/>
            </a:pPr>
            <a:r>
              <a:rPr lang="en-US" sz="1568" kern="0" spc="-70">
                <a:gradFill>
                  <a:gsLst>
                    <a:gs pos="2917">
                      <a:schemeClr val="tx1"/>
                    </a:gs>
                    <a:gs pos="30000">
                      <a:schemeClr val="tx1"/>
                    </a:gs>
                  </a:gsLst>
                  <a:lin ang="5400000" scaled="0"/>
                </a:gradFill>
                <a:latin typeface="Segoe UI Light" panose="020B0502040204020203" pitchFamily="34" charset="0"/>
              </a:rPr>
              <a:t>Time</a:t>
            </a:r>
          </a:p>
          <a:p>
            <a:pPr algn="ctr" defTabSz="896386">
              <a:defRPr/>
            </a:pPr>
            <a:r>
              <a:rPr lang="en-US" sz="1568" kern="0" spc="-70">
                <a:gradFill>
                  <a:gsLst>
                    <a:gs pos="2917">
                      <a:schemeClr val="tx1"/>
                    </a:gs>
                    <a:gs pos="30000">
                      <a:schemeClr val="tx1"/>
                    </a:gs>
                  </a:gsLst>
                  <a:lin ang="5400000" scaled="0"/>
                </a:gradFill>
                <a:latin typeface="Segoe UI Light" panose="020B0502040204020203" pitchFamily="34" charset="0"/>
              </a:rPr>
              <a:t> (</a:t>
            </a:r>
            <a:r>
              <a:rPr lang="en-US" sz="1568" kern="0" spc="-70" err="1">
                <a:gradFill>
                  <a:gsLst>
                    <a:gs pos="2917">
                      <a:schemeClr val="tx1"/>
                    </a:gs>
                    <a:gs pos="30000">
                      <a:schemeClr val="tx1"/>
                    </a:gs>
                  </a:gsLst>
                  <a:lin ang="5400000" scaled="0"/>
                </a:gradFill>
                <a:latin typeface="Segoe UI Light" panose="020B0502040204020203" pitchFamily="34" charset="0"/>
              </a:rPr>
              <a:t>secs</a:t>
            </a:r>
            <a:r>
              <a:rPr lang="en-US" sz="1568" kern="0" spc="-70">
                <a:gradFill>
                  <a:gsLst>
                    <a:gs pos="2917">
                      <a:schemeClr val="tx1"/>
                    </a:gs>
                    <a:gs pos="30000">
                      <a:schemeClr val="tx1"/>
                    </a:gs>
                  </a:gsLst>
                  <a:lin ang="5400000" scaled="0"/>
                </a:gradFill>
                <a:latin typeface="Segoe UI Light" panose="020B0502040204020203" pitchFamily="34" charset="0"/>
              </a:rPr>
              <a:t>)</a:t>
            </a:r>
          </a:p>
        </p:txBody>
      </p:sp>
      <p:cxnSp>
        <p:nvCxnSpPr>
          <p:cNvPr id="86" name="Straight Connector 85"/>
          <p:cNvCxnSpPr/>
          <p:nvPr/>
        </p:nvCxnSpPr>
        <p:spPr>
          <a:xfrm>
            <a:off x="9388906" y="2107377"/>
            <a:ext cx="12060" cy="134036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7" name="Rounded Rectangle 86"/>
          <p:cNvSpPr/>
          <p:nvPr/>
        </p:nvSpPr>
        <p:spPr bwMode="auto">
          <a:xfrm>
            <a:off x="6496166" y="2998425"/>
            <a:ext cx="1927938" cy="399993"/>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solidFill>
                <a:schemeClr val="bg1"/>
              </a:solidFill>
              <a:ea typeface="Segoe UI" pitchFamily="34" charset="0"/>
              <a:cs typeface="Segoe UI" pitchFamily="34" charset="0"/>
            </a:endParaRPr>
          </a:p>
        </p:txBody>
      </p:sp>
      <p:sp>
        <p:nvSpPr>
          <p:cNvPr id="88" name="TextBox 87"/>
          <p:cNvSpPr txBox="1"/>
          <p:nvPr/>
        </p:nvSpPr>
        <p:spPr>
          <a:xfrm>
            <a:off x="10140719" y="1810194"/>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25</a:t>
            </a:r>
          </a:p>
        </p:txBody>
      </p:sp>
      <p:sp>
        <p:nvSpPr>
          <p:cNvPr id="89" name="TextBox 88"/>
          <p:cNvSpPr txBox="1"/>
          <p:nvPr/>
        </p:nvSpPr>
        <p:spPr>
          <a:xfrm>
            <a:off x="5598495" y="612928"/>
            <a:ext cx="5464197" cy="3692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6386">
              <a:defRPr/>
            </a:pPr>
            <a:r>
              <a:rPr lang="en-US" sz="1568" kern="0" spc="-69">
                <a:solidFill>
                  <a:schemeClr val="bg1"/>
                </a:solidFill>
                <a:latin typeface="Segoe UI Light" panose="020B0502040204020203" pitchFamily="34" charset="0"/>
              </a:rPr>
              <a:t>A 10-second Hopping Window with a 5-second “Hop”</a:t>
            </a:r>
          </a:p>
        </p:txBody>
      </p:sp>
      <p:sp>
        <p:nvSpPr>
          <p:cNvPr id="90" name="Oval 89"/>
          <p:cNvSpPr/>
          <p:nvPr/>
        </p:nvSpPr>
        <p:spPr bwMode="auto">
          <a:xfrm>
            <a:off x="11003562" y="202687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91" name="TextBox 90"/>
          <p:cNvSpPr txBox="1"/>
          <p:nvPr/>
        </p:nvSpPr>
        <p:spPr>
          <a:xfrm>
            <a:off x="10988324" y="1810194"/>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30</a:t>
            </a:r>
          </a:p>
        </p:txBody>
      </p:sp>
      <p:cxnSp>
        <p:nvCxnSpPr>
          <p:cNvPr id="92" name="Straight Connector 91"/>
          <p:cNvCxnSpPr/>
          <p:nvPr/>
        </p:nvCxnSpPr>
        <p:spPr>
          <a:xfrm>
            <a:off x="11051573" y="2041166"/>
            <a:ext cx="28479" cy="225417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3" name="Rounded Rectangle 92"/>
          <p:cNvSpPr/>
          <p:nvPr/>
        </p:nvSpPr>
        <p:spPr bwMode="auto">
          <a:xfrm>
            <a:off x="7512748" y="3447737"/>
            <a:ext cx="1876159" cy="399993"/>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solidFill>
                <a:schemeClr val="bg1"/>
              </a:solidFill>
              <a:ea typeface="Segoe UI" pitchFamily="34" charset="0"/>
              <a:cs typeface="Segoe UI" pitchFamily="34" charset="0"/>
            </a:endParaRPr>
          </a:p>
        </p:txBody>
      </p:sp>
      <p:sp>
        <p:nvSpPr>
          <p:cNvPr id="94" name="Rectangle 93"/>
          <p:cNvSpPr/>
          <p:nvPr/>
        </p:nvSpPr>
        <p:spPr bwMode="auto">
          <a:xfrm>
            <a:off x="7051008" y="31107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4</a:t>
            </a:r>
          </a:p>
        </p:txBody>
      </p:sp>
      <p:sp>
        <p:nvSpPr>
          <p:cNvPr id="95" name="Rectangle 94"/>
          <p:cNvSpPr/>
          <p:nvPr/>
        </p:nvSpPr>
        <p:spPr bwMode="auto">
          <a:xfrm>
            <a:off x="7656348" y="31107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2</a:t>
            </a:r>
          </a:p>
        </p:txBody>
      </p:sp>
      <p:sp>
        <p:nvSpPr>
          <p:cNvPr id="96" name="Rectangle 95"/>
          <p:cNvSpPr/>
          <p:nvPr/>
        </p:nvSpPr>
        <p:spPr bwMode="auto">
          <a:xfrm>
            <a:off x="7362026" y="31107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6</a:t>
            </a:r>
          </a:p>
        </p:txBody>
      </p:sp>
      <p:sp>
        <p:nvSpPr>
          <p:cNvPr id="97" name="Rectangle 96"/>
          <p:cNvSpPr/>
          <p:nvPr/>
        </p:nvSpPr>
        <p:spPr bwMode="auto">
          <a:xfrm>
            <a:off x="8190946" y="356006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8</a:t>
            </a:r>
          </a:p>
        </p:txBody>
      </p:sp>
      <p:sp>
        <p:nvSpPr>
          <p:cNvPr id="98" name="Rectangle 97"/>
          <p:cNvSpPr/>
          <p:nvPr/>
        </p:nvSpPr>
        <p:spPr bwMode="auto">
          <a:xfrm>
            <a:off x="8497794" y="356006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7</a:t>
            </a:r>
          </a:p>
        </p:txBody>
      </p:sp>
      <p:sp>
        <p:nvSpPr>
          <p:cNvPr id="99" name="Rounded Rectangle 98"/>
          <p:cNvSpPr/>
          <p:nvPr/>
        </p:nvSpPr>
        <p:spPr bwMode="auto">
          <a:xfrm>
            <a:off x="8435761" y="3895349"/>
            <a:ext cx="1791226" cy="399993"/>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solidFill>
                <a:schemeClr val="bg1"/>
              </a:solidFill>
              <a:ea typeface="Segoe UI" pitchFamily="34" charset="0"/>
              <a:cs typeface="Segoe UI" pitchFamily="34" charset="0"/>
            </a:endParaRPr>
          </a:p>
        </p:txBody>
      </p:sp>
      <p:sp>
        <p:nvSpPr>
          <p:cNvPr id="100" name="Rounded Rectangle 99"/>
          <p:cNvSpPr/>
          <p:nvPr/>
        </p:nvSpPr>
        <p:spPr bwMode="auto">
          <a:xfrm>
            <a:off x="9400967" y="4333437"/>
            <a:ext cx="1679084" cy="399993"/>
          </a:xfrm>
          <a:prstGeom prst="round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solidFill>
                <a:schemeClr val="bg1"/>
              </a:solidFill>
              <a:ea typeface="Segoe UI" pitchFamily="34" charset="0"/>
              <a:cs typeface="Segoe UI" pitchFamily="34" charset="0"/>
            </a:endParaRPr>
          </a:p>
        </p:txBody>
      </p:sp>
      <p:sp>
        <p:nvSpPr>
          <p:cNvPr id="101" name="Rectangle 100"/>
          <p:cNvSpPr/>
          <p:nvPr/>
        </p:nvSpPr>
        <p:spPr bwMode="auto">
          <a:xfrm>
            <a:off x="9744399" y="44457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102" name="Rectangle 101"/>
          <p:cNvSpPr/>
          <p:nvPr/>
        </p:nvSpPr>
        <p:spPr bwMode="auto">
          <a:xfrm>
            <a:off x="10000223" y="44457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3</a:t>
            </a:r>
          </a:p>
        </p:txBody>
      </p:sp>
      <p:sp>
        <p:nvSpPr>
          <p:cNvPr id="103" name="Rectangle 102"/>
          <p:cNvSpPr/>
          <p:nvPr/>
        </p:nvSpPr>
        <p:spPr bwMode="auto">
          <a:xfrm>
            <a:off x="10261042" y="44457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6</a:t>
            </a:r>
          </a:p>
        </p:txBody>
      </p:sp>
      <p:sp>
        <p:nvSpPr>
          <p:cNvPr id="104" name="Rectangle 103"/>
          <p:cNvSpPr/>
          <p:nvPr/>
        </p:nvSpPr>
        <p:spPr bwMode="auto">
          <a:xfrm>
            <a:off x="10523708" y="44457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
        <p:nvSpPr>
          <p:cNvPr id="105" name="Rectangle 104"/>
          <p:cNvSpPr/>
          <p:nvPr/>
        </p:nvSpPr>
        <p:spPr bwMode="auto">
          <a:xfrm>
            <a:off x="5896405" y="267863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
        <p:nvSpPr>
          <p:cNvPr id="106" name="Rectangle 105"/>
          <p:cNvSpPr/>
          <p:nvPr/>
        </p:nvSpPr>
        <p:spPr bwMode="auto">
          <a:xfrm>
            <a:off x="6189944" y="267863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107" name="Rectangle 106"/>
          <p:cNvSpPr/>
          <p:nvPr/>
        </p:nvSpPr>
        <p:spPr bwMode="auto">
          <a:xfrm>
            <a:off x="6452948" y="268274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4</a:t>
            </a:r>
          </a:p>
        </p:txBody>
      </p:sp>
      <p:sp>
        <p:nvSpPr>
          <p:cNvPr id="108" name="Rectangle 107"/>
          <p:cNvSpPr/>
          <p:nvPr/>
        </p:nvSpPr>
        <p:spPr bwMode="auto">
          <a:xfrm>
            <a:off x="7020193" y="268274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2</a:t>
            </a:r>
          </a:p>
        </p:txBody>
      </p:sp>
      <p:sp>
        <p:nvSpPr>
          <p:cNvPr id="109" name="Rectangle 108"/>
          <p:cNvSpPr/>
          <p:nvPr/>
        </p:nvSpPr>
        <p:spPr bwMode="auto">
          <a:xfrm>
            <a:off x="6725872" y="268274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6</a:t>
            </a:r>
          </a:p>
        </p:txBody>
      </p:sp>
      <p:sp>
        <p:nvSpPr>
          <p:cNvPr id="110" name="Rectangle 109"/>
          <p:cNvSpPr/>
          <p:nvPr/>
        </p:nvSpPr>
        <p:spPr bwMode="auto">
          <a:xfrm>
            <a:off x="8838545" y="400767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8</a:t>
            </a:r>
          </a:p>
        </p:txBody>
      </p:sp>
      <p:sp>
        <p:nvSpPr>
          <p:cNvPr id="111" name="Rectangle 110"/>
          <p:cNvSpPr/>
          <p:nvPr/>
        </p:nvSpPr>
        <p:spPr bwMode="auto">
          <a:xfrm>
            <a:off x="9097774" y="400767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7</a:t>
            </a:r>
          </a:p>
        </p:txBody>
      </p:sp>
      <p:sp>
        <p:nvSpPr>
          <p:cNvPr id="112" name="Rectangle 111"/>
          <p:cNvSpPr/>
          <p:nvPr/>
        </p:nvSpPr>
        <p:spPr bwMode="auto">
          <a:xfrm>
            <a:off x="9355467" y="400767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113" name="Rectangle 112"/>
          <p:cNvSpPr/>
          <p:nvPr/>
        </p:nvSpPr>
        <p:spPr bwMode="auto">
          <a:xfrm>
            <a:off x="9611292" y="400767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3</a:t>
            </a:r>
          </a:p>
        </p:txBody>
      </p:sp>
      <p:sp>
        <p:nvSpPr>
          <p:cNvPr id="114" name="Rectangle 113"/>
          <p:cNvSpPr/>
          <p:nvPr/>
        </p:nvSpPr>
        <p:spPr bwMode="auto">
          <a:xfrm>
            <a:off x="10346801"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6</a:t>
            </a:r>
          </a:p>
        </p:txBody>
      </p:sp>
      <p:sp>
        <p:nvSpPr>
          <p:cNvPr id="115" name="Rectangle 114"/>
          <p:cNvSpPr/>
          <p:nvPr/>
        </p:nvSpPr>
        <p:spPr bwMode="auto">
          <a:xfrm>
            <a:off x="10618990" y="156465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cxnSp>
        <p:nvCxnSpPr>
          <p:cNvPr id="116" name="Straight Connector 115"/>
          <p:cNvCxnSpPr/>
          <p:nvPr/>
        </p:nvCxnSpPr>
        <p:spPr>
          <a:xfrm>
            <a:off x="8417494" y="2088330"/>
            <a:ext cx="5221" cy="88002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10226684" y="2097853"/>
            <a:ext cx="304" cy="174987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7502048" y="2036402"/>
            <a:ext cx="1179" cy="55223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550862" y="2112591"/>
            <a:ext cx="3002" cy="35784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bwMode="auto">
          <a:xfrm>
            <a:off x="9555463" y="156962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121" name="Rectangle 120"/>
          <p:cNvSpPr/>
          <p:nvPr/>
        </p:nvSpPr>
        <p:spPr bwMode="auto">
          <a:xfrm>
            <a:off x="9811289" y="156962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3</a:t>
            </a:r>
          </a:p>
        </p:txBody>
      </p:sp>
    </p:spTree>
    <p:extLst>
      <p:ext uri="{BB962C8B-B14F-4D97-AF65-F5344CB8AC3E}">
        <p14:creationId xmlns:p14="http://schemas.microsoft.com/office/powerpoint/2010/main" val="301621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wrap="square" lIns="143428" tIns="89642" rIns="143428" bIns="89642" rtlCol="0" anchor="t" anchorCtr="0">
            <a:noAutofit/>
          </a:bodyPr>
          <a:lstStyle/>
          <a:p>
            <a:r>
              <a:rPr lang="en-US" sz="4705"/>
              <a:t>Sliding Windows</a:t>
            </a:r>
          </a:p>
        </p:txBody>
      </p:sp>
      <p:sp>
        <p:nvSpPr>
          <p:cNvPr id="6" name="Rectangle 5"/>
          <p:cNvSpPr/>
          <p:nvPr/>
        </p:nvSpPr>
        <p:spPr>
          <a:xfrm>
            <a:off x="424132" y="4468440"/>
            <a:ext cx="9487163" cy="1538804"/>
          </a:xfrm>
          <a:prstGeom prst="rect">
            <a:avLst/>
          </a:prstGeom>
        </p:spPr>
        <p:txBody>
          <a:bodyPr wrap="square">
            <a:spAutoFit/>
          </a:bodyPr>
          <a:lstStyle/>
          <a:p>
            <a:pPr defTabSz="896386">
              <a:defRPr/>
            </a:pPr>
            <a:r>
              <a:rPr lang="en-US" sz="2353" kern="0">
                <a:solidFill>
                  <a:schemeClr val="tx2">
                    <a:lumMod val="60000"/>
                    <a:lumOff val="40000"/>
                  </a:schemeClr>
                </a:solidFill>
                <a:latin typeface="Consolas"/>
              </a:rPr>
              <a:t>SELECT</a:t>
            </a:r>
            <a:r>
              <a:rPr lang="en-US" sz="2353" kern="0">
                <a:solidFill>
                  <a:sysClr val="windowText" lastClr="000000"/>
                </a:solidFill>
                <a:latin typeface="Consolas"/>
              </a:rPr>
              <a:t> Topic, </a:t>
            </a:r>
            <a:r>
              <a:rPr lang="en-US" sz="2353" kern="0">
                <a:solidFill>
                  <a:srgbClr val="7030A0"/>
                </a:solidFill>
                <a:latin typeface="Consolas"/>
              </a:rPr>
              <a:t>COUNT</a:t>
            </a:r>
            <a:r>
              <a:rPr lang="en-US" sz="2353" kern="0">
                <a:solidFill>
                  <a:sysClr val="windowText" lastClr="000000"/>
                </a:solidFill>
                <a:latin typeface="Consolas"/>
              </a:rPr>
              <a:t>(*) </a:t>
            </a:r>
            <a:r>
              <a:rPr lang="en-US" sz="2353" kern="0">
                <a:solidFill>
                  <a:schemeClr val="tx2">
                    <a:lumMod val="60000"/>
                    <a:lumOff val="40000"/>
                  </a:schemeClr>
                </a:solidFill>
                <a:latin typeface="Consolas"/>
              </a:rPr>
              <a:t>FROM</a:t>
            </a:r>
            <a:r>
              <a:rPr lang="en-US" sz="2353" kern="0">
                <a:solidFill>
                  <a:sysClr val="windowText" lastClr="000000"/>
                </a:solidFill>
                <a:latin typeface="Consolas"/>
              </a:rPr>
              <a:t> </a:t>
            </a:r>
            <a:r>
              <a:rPr lang="en-US" sz="2353" kern="0" err="1">
                <a:solidFill>
                  <a:sysClr val="windowText" lastClr="000000"/>
                </a:solidFill>
                <a:latin typeface="Consolas"/>
              </a:rPr>
              <a:t>TwitterStream</a:t>
            </a:r>
            <a:r>
              <a:rPr lang="en-US" sz="2353" kern="0">
                <a:solidFill>
                  <a:sysClr val="windowText" lastClr="000000"/>
                </a:solidFill>
                <a:latin typeface="Consolas"/>
              </a:rPr>
              <a:t> </a:t>
            </a:r>
          </a:p>
          <a:p>
            <a:pPr defTabSz="896386">
              <a:defRPr/>
            </a:pPr>
            <a:r>
              <a:rPr lang="en-US" sz="2353" kern="0">
                <a:solidFill>
                  <a:schemeClr val="tx2">
                    <a:lumMod val="60000"/>
                    <a:lumOff val="40000"/>
                  </a:schemeClr>
                </a:solidFill>
                <a:latin typeface="Consolas"/>
              </a:rPr>
              <a:t>TIMESTAMP</a:t>
            </a:r>
            <a:r>
              <a:rPr lang="en-US" sz="2353" kern="0">
                <a:solidFill>
                  <a:sysClr val="windowText" lastClr="000000"/>
                </a:solidFill>
                <a:latin typeface="Consolas"/>
              </a:rPr>
              <a:t> </a:t>
            </a:r>
            <a:r>
              <a:rPr lang="en-US" sz="2353" kern="0">
                <a:solidFill>
                  <a:schemeClr val="tx2">
                    <a:lumMod val="60000"/>
                    <a:lumOff val="40000"/>
                  </a:schemeClr>
                </a:solidFill>
                <a:latin typeface="Consolas"/>
              </a:rPr>
              <a:t>BY</a:t>
            </a:r>
            <a:r>
              <a:rPr lang="en-US" sz="2353" kern="0">
                <a:solidFill>
                  <a:sysClr val="windowText" lastClr="000000"/>
                </a:solidFill>
                <a:latin typeface="Consolas"/>
              </a:rPr>
              <a:t> </a:t>
            </a:r>
            <a:r>
              <a:rPr lang="en-US" sz="2353" kern="0" err="1">
                <a:solidFill>
                  <a:sysClr val="windowText" lastClr="000000"/>
                </a:solidFill>
                <a:latin typeface="Consolas"/>
              </a:rPr>
              <a:t>CreatedAt</a:t>
            </a:r>
            <a:endParaRPr lang="en-US" sz="2353" kern="0">
              <a:solidFill>
                <a:sysClr val="windowText" lastClr="000000"/>
              </a:solidFill>
              <a:latin typeface="Consolas"/>
            </a:endParaRPr>
          </a:p>
          <a:p>
            <a:pPr defTabSz="896386">
              <a:defRPr/>
            </a:pPr>
            <a:r>
              <a:rPr lang="en-US" sz="2353" kern="0">
                <a:solidFill>
                  <a:schemeClr val="tx2">
                    <a:lumMod val="60000"/>
                    <a:lumOff val="40000"/>
                  </a:schemeClr>
                </a:solidFill>
                <a:latin typeface="Consolas"/>
              </a:rPr>
              <a:t>GROUP</a:t>
            </a:r>
            <a:r>
              <a:rPr lang="en-US" sz="2353" kern="0">
                <a:solidFill>
                  <a:sysClr val="windowText" lastClr="000000"/>
                </a:solidFill>
                <a:latin typeface="Consolas"/>
              </a:rPr>
              <a:t> </a:t>
            </a:r>
            <a:r>
              <a:rPr lang="en-US" sz="2353" kern="0">
                <a:solidFill>
                  <a:schemeClr val="tx2">
                    <a:lumMod val="60000"/>
                    <a:lumOff val="40000"/>
                  </a:schemeClr>
                </a:solidFill>
                <a:latin typeface="Consolas"/>
              </a:rPr>
              <a:t>BY</a:t>
            </a:r>
            <a:r>
              <a:rPr lang="en-US" sz="2353" kern="0">
                <a:solidFill>
                  <a:sysClr val="windowText" lastClr="000000"/>
                </a:solidFill>
                <a:latin typeface="Consolas"/>
              </a:rPr>
              <a:t> Topic, </a:t>
            </a:r>
            <a:r>
              <a:rPr lang="en-US" sz="2353" kern="0" err="1">
                <a:solidFill>
                  <a:srgbClr val="7030A0"/>
                </a:solidFill>
                <a:latin typeface="Consolas"/>
              </a:rPr>
              <a:t>SlidingWindow</a:t>
            </a:r>
            <a:r>
              <a:rPr lang="en-US" sz="2353" kern="0">
                <a:solidFill>
                  <a:sysClr val="windowText" lastClr="000000"/>
                </a:solidFill>
                <a:latin typeface="Consolas"/>
              </a:rPr>
              <a:t>(second, 10)</a:t>
            </a:r>
          </a:p>
          <a:p>
            <a:pPr defTabSz="896386">
              <a:defRPr/>
            </a:pPr>
            <a:r>
              <a:rPr lang="en-US" sz="2353" kern="0">
                <a:solidFill>
                  <a:schemeClr val="tx2">
                    <a:lumMod val="60000"/>
                    <a:lumOff val="40000"/>
                  </a:schemeClr>
                </a:solidFill>
                <a:latin typeface="Consolas"/>
              </a:rPr>
              <a:t>HAVING</a:t>
            </a:r>
            <a:r>
              <a:rPr lang="en-US" sz="2353" kern="0">
                <a:solidFill>
                  <a:sysClr val="windowText" lastClr="000000"/>
                </a:solidFill>
                <a:latin typeface="Consolas"/>
              </a:rPr>
              <a:t> </a:t>
            </a:r>
            <a:r>
              <a:rPr lang="en-US" sz="2353" kern="0">
                <a:solidFill>
                  <a:srgbClr val="7030A0"/>
                </a:solidFill>
                <a:latin typeface="Consolas"/>
              </a:rPr>
              <a:t>COUNT</a:t>
            </a:r>
            <a:r>
              <a:rPr lang="en-US" sz="2353" kern="0">
                <a:solidFill>
                  <a:sysClr val="windowText" lastClr="000000"/>
                </a:solidFill>
                <a:latin typeface="Consolas"/>
              </a:rPr>
              <a:t>(*) &gt; 10</a:t>
            </a:r>
          </a:p>
        </p:txBody>
      </p:sp>
      <p:sp>
        <p:nvSpPr>
          <p:cNvPr id="7" name="Rectangle 6"/>
          <p:cNvSpPr/>
          <p:nvPr/>
        </p:nvSpPr>
        <p:spPr>
          <a:xfrm>
            <a:off x="563506" y="1794420"/>
            <a:ext cx="4835889" cy="1178592"/>
          </a:xfrm>
          <a:prstGeom prst="rect">
            <a:avLst/>
          </a:prstGeom>
        </p:spPr>
        <p:txBody>
          <a:bodyPr wrap="square">
            <a:spAutoFit/>
          </a:bodyPr>
          <a:lstStyle/>
          <a:p>
            <a:pPr defTabSz="896386">
              <a:defRPr/>
            </a:pPr>
            <a:r>
              <a:rPr lang="en-US" sz="2353" kern="0">
                <a:solidFill>
                  <a:srgbClr val="7FBA00"/>
                </a:solidFill>
                <a:ea typeface="Times New Roman" panose="02020603050405020304" pitchFamily="18" charset="0"/>
                <a:cs typeface="Times New Roman" panose="02020603050405020304" pitchFamily="18" charset="0"/>
              </a:rPr>
              <a:t>Give me the count of tweets for all topics which are tweeted more than 10 times in the last 10 seconds</a:t>
            </a:r>
          </a:p>
        </p:txBody>
      </p:sp>
      <p:cxnSp>
        <p:nvCxnSpPr>
          <p:cNvPr id="8" name="Straight Connector 7"/>
          <p:cNvCxnSpPr/>
          <p:nvPr/>
        </p:nvCxnSpPr>
        <p:spPr>
          <a:xfrm>
            <a:off x="8374496" y="1664540"/>
            <a:ext cx="23713" cy="132571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0" idx="3"/>
          </p:cNvCxnSpPr>
          <p:nvPr/>
        </p:nvCxnSpPr>
        <p:spPr>
          <a:xfrm>
            <a:off x="10842995" y="1678559"/>
            <a:ext cx="23757" cy="243482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8955839" y="3913386"/>
            <a:ext cx="1910913" cy="399993"/>
          </a:xfrm>
          <a:prstGeom prst="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483292" y="2877927"/>
            <a:ext cx="1910913" cy="399993"/>
          </a:xfrm>
          <a:prstGeom prst="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632901" y="1534431"/>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
        <p:nvSpPr>
          <p:cNvPr id="13" name="Rectangle 12"/>
          <p:cNvSpPr/>
          <p:nvPr/>
        </p:nvSpPr>
        <p:spPr bwMode="auto">
          <a:xfrm>
            <a:off x="8161625" y="1534431"/>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14" name="Oval 13"/>
          <p:cNvSpPr/>
          <p:nvPr/>
        </p:nvSpPr>
        <p:spPr bwMode="auto">
          <a:xfrm>
            <a:off x="5865435"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15" name="Oval 14"/>
          <p:cNvSpPr/>
          <p:nvPr/>
        </p:nvSpPr>
        <p:spPr bwMode="auto">
          <a:xfrm>
            <a:off x="7777031"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16" name="Oval 15"/>
          <p:cNvSpPr/>
          <p:nvPr/>
        </p:nvSpPr>
        <p:spPr bwMode="auto">
          <a:xfrm>
            <a:off x="6822237"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17" name="Oval 16"/>
          <p:cNvSpPr/>
          <p:nvPr/>
        </p:nvSpPr>
        <p:spPr bwMode="auto">
          <a:xfrm>
            <a:off x="10486047"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18" name="Oval 17"/>
          <p:cNvSpPr/>
          <p:nvPr/>
        </p:nvSpPr>
        <p:spPr bwMode="auto">
          <a:xfrm>
            <a:off x="9657281"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sp>
        <p:nvSpPr>
          <p:cNvPr id="19" name="Oval 18"/>
          <p:cNvSpPr/>
          <p:nvPr/>
        </p:nvSpPr>
        <p:spPr bwMode="auto">
          <a:xfrm>
            <a:off x="8700479" y="2020628"/>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000" kern="0">
              <a:gradFill>
                <a:gsLst>
                  <a:gs pos="0">
                    <a:srgbClr val="FFFFFF"/>
                  </a:gs>
                  <a:gs pos="100000">
                    <a:srgbClr val="FFFFFF"/>
                  </a:gs>
                </a:gsLst>
                <a:lin ang="5400000" scaled="0"/>
              </a:gradFill>
            </a:endParaRPr>
          </a:p>
        </p:txBody>
      </p:sp>
      <p:cxnSp>
        <p:nvCxnSpPr>
          <p:cNvPr id="20" name="Straight Arrow Connector 19"/>
          <p:cNvCxnSpPr>
            <a:stCxn id="14" idx="6"/>
          </p:cNvCxnSpPr>
          <p:nvPr/>
        </p:nvCxnSpPr>
        <p:spPr>
          <a:xfrm flipV="1">
            <a:off x="5983698" y="2072556"/>
            <a:ext cx="5078995" cy="4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53136" y="1794420"/>
            <a:ext cx="6957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0</a:t>
            </a:r>
          </a:p>
        </p:txBody>
      </p:sp>
      <p:sp>
        <p:nvSpPr>
          <p:cNvPr id="22" name="TextBox 21"/>
          <p:cNvSpPr txBox="1"/>
          <p:nvPr/>
        </p:nvSpPr>
        <p:spPr>
          <a:xfrm>
            <a:off x="6814542" y="1794420"/>
            <a:ext cx="6957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5</a:t>
            </a:r>
          </a:p>
        </p:txBody>
      </p:sp>
      <p:sp>
        <p:nvSpPr>
          <p:cNvPr id="23" name="TextBox 22"/>
          <p:cNvSpPr txBox="1"/>
          <p:nvPr/>
        </p:nvSpPr>
        <p:spPr>
          <a:xfrm>
            <a:off x="9628710" y="1794420"/>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20</a:t>
            </a:r>
          </a:p>
        </p:txBody>
      </p:sp>
      <p:sp>
        <p:nvSpPr>
          <p:cNvPr id="24" name="TextBox 23"/>
          <p:cNvSpPr txBox="1"/>
          <p:nvPr/>
        </p:nvSpPr>
        <p:spPr>
          <a:xfrm>
            <a:off x="7769071" y="1794420"/>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10</a:t>
            </a:r>
          </a:p>
        </p:txBody>
      </p:sp>
      <p:sp>
        <p:nvSpPr>
          <p:cNvPr id="25" name="TextBox 24"/>
          <p:cNvSpPr txBox="1"/>
          <p:nvPr/>
        </p:nvSpPr>
        <p:spPr>
          <a:xfrm>
            <a:off x="8684604" y="1794420"/>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15</a:t>
            </a:r>
          </a:p>
        </p:txBody>
      </p:sp>
      <p:sp>
        <p:nvSpPr>
          <p:cNvPr id="26" name="TextBox 25"/>
          <p:cNvSpPr txBox="1"/>
          <p:nvPr/>
        </p:nvSpPr>
        <p:spPr>
          <a:xfrm>
            <a:off x="11064615" y="1803490"/>
            <a:ext cx="454538" cy="482763"/>
          </a:xfrm>
          <a:prstGeom prst="rect">
            <a:avLst/>
          </a:prstGeom>
          <a:noFill/>
        </p:spPr>
        <p:txBody>
          <a:bodyPr wrap="none" lIns="0" tIns="0" rIns="0" bIns="0" rtlCol="0">
            <a:spAutoFit/>
          </a:bodyPr>
          <a:lstStyle/>
          <a:p>
            <a:pPr algn="ctr" defTabSz="896386">
              <a:defRPr/>
            </a:pPr>
            <a:r>
              <a:rPr lang="en-US" sz="1568" kern="0" spc="-70">
                <a:gradFill>
                  <a:gsLst>
                    <a:gs pos="2917">
                      <a:schemeClr val="tx1"/>
                    </a:gs>
                    <a:gs pos="30000">
                      <a:schemeClr val="tx1"/>
                    </a:gs>
                  </a:gsLst>
                  <a:lin ang="5400000" scaled="0"/>
                </a:gradFill>
                <a:latin typeface="Segoe UI Light" panose="020B0502040204020203" pitchFamily="34" charset="0"/>
              </a:rPr>
              <a:t>Time</a:t>
            </a:r>
          </a:p>
          <a:p>
            <a:pPr algn="ctr" defTabSz="896386">
              <a:defRPr/>
            </a:pPr>
            <a:r>
              <a:rPr lang="en-US" sz="1568" kern="0" spc="-70">
                <a:gradFill>
                  <a:gsLst>
                    <a:gs pos="2917">
                      <a:schemeClr val="tx1"/>
                    </a:gs>
                    <a:gs pos="30000">
                      <a:schemeClr val="tx1"/>
                    </a:gs>
                  </a:gsLst>
                  <a:lin ang="5400000" scaled="0"/>
                </a:gradFill>
                <a:latin typeface="Segoe UI Light" panose="020B0502040204020203" pitchFamily="34" charset="0"/>
              </a:rPr>
              <a:t> (</a:t>
            </a:r>
            <a:r>
              <a:rPr lang="en-US" sz="1568" kern="0" spc="-70" err="1">
                <a:gradFill>
                  <a:gsLst>
                    <a:gs pos="2917">
                      <a:schemeClr val="tx1"/>
                    </a:gs>
                    <a:gs pos="30000">
                      <a:schemeClr val="tx1"/>
                    </a:gs>
                  </a:gsLst>
                  <a:lin ang="5400000" scaled="0"/>
                </a:gradFill>
                <a:latin typeface="Segoe UI Light" panose="020B0502040204020203" pitchFamily="34" charset="0"/>
              </a:rPr>
              <a:t>secs</a:t>
            </a:r>
            <a:r>
              <a:rPr lang="en-US" sz="1568" kern="0" spc="-70">
                <a:gradFill>
                  <a:gsLst>
                    <a:gs pos="2917">
                      <a:schemeClr val="tx1"/>
                    </a:gs>
                    <a:gs pos="30000">
                      <a:schemeClr val="tx1"/>
                    </a:gs>
                  </a:gsLst>
                  <a:lin ang="5400000" scaled="0"/>
                </a:gradFill>
                <a:latin typeface="Segoe UI Light" panose="020B0502040204020203" pitchFamily="34" charset="0"/>
              </a:rPr>
              <a:t>)</a:t>
            </a:r>
          </a:p>
        </p:txBody>
      </p:sp>
      <p:sp>
        <p:nvSpPr>
          <p:cNvPr id="27" name="TextBox 26"/>
          <p:cNvSpPr txBox="1"/>
          <p:nvPr/>
        </p:nvSpPr>
        <p:spPr>
          <a:xfrm>
            <a:off x="10466791" y="1794420"/>
            <a:ext cx="139141" cy="184666"/>
          </a:xfrm>
          <a:prstGeom prst="rect">
            <a:avLst/>
          </a:prstGeom>
          <a:noFill/>
        </p:spPr>
        <p:txBody>
          <a:bodyPr wrap="none" lIns="0" tIns="0" rIns="0" bIns="0" rtlCol="0">
            <a:spAutoFit/>
          </a:bodyPr>
          <a:lstStyle/>
          <a:p>
            <a:pPr defTabSz="896386">
              <a:defRPr/>
            </a:pPr>
            <a:r>
              <a:rPr lang="en-US" sz="1200" kern="0" spc="-70">
                <a:gradFill>
                  <a:gsLst>
                    <a:gs pos="2917">
                      <a:schemeClr val="tx1"/>
                    </a:gs>
                    <a:gs pos="30000">
                      <a:schemeClr val="tx1"/>
                    </a:gs>
                  </a:gsLst>
                  <a:lin ang="5400000" scaled="0"/>
                </a:gradFill>
              </a:rPr>
              <a:t>25</a:t>
            </a:r>
          </a:p>
        </p:txBody>
      </p:sp>
      <p:sp>
        <p:nvSpPr>
          <p:cNvPr id="28" name="TextBox 27"/>
          <p:cNvSpPr txBox="1"/>
          <p:nvPr/>
        </p:nvSpPr>
        <p:spPr>
          <a:xfrm>
            <a:off x="5924567" y="854292"/>
            <a:ext cx="5464197" cy="3692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6386">
              <a:defRPr/>
            </a:pPr>
            <a:r>
              <a:rPr lang="en-US" sz="1600" kern="0" spc="-69">
                <a:solidFill>
                  <a:schemeClr val="bg1"/>
                </a:solidFill>
                <a:latin typeface="Segoe UI Light" panose="020B0502040204020203" pitchFamily="34" charset="0"/>
              </a:rPr>
              <a:t>A 10-second Sliding Window</a:t>
            </a:r>
          </a:p>
        </p:txBody>
      </p:sp>
      <p:sp>
        <p:nvSpPr>
          <p:cNvPr id="30" name="Rectangle 29"/>
          <p:cNvSpPr/>
          <p:nvPr/>
        </p:nvSpPr>
        <p:spPr bwMode="auto">
          <a:xfrm>
            <a:off x="5939847" y="2297356"/>
            <a:ext cx="1910913" cy="399993"/>
          </a:xfrm>
          <a:prstGeom prst="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653839" y="1534431"/>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8</a:t>
            </a:r>
          </a:p>
        </p:txBody>
      </p:sp>
      <p:sp>
        <p:nvSpPr>
          <p:cNvPr id="33" name="Rectangle 32"/>
          <p:cNvSpPr/>
          <p:nvPr/>
        </p:nvSpPr>
        <p:spPr bwMode="auto">
          <a:xfrm>
            <a:off x="9840221" y="403598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8</a:t>
            </a:r>
          </a:p>
        </p:txBody>
      </p:sp>
      <p:cxnSp>
        <p:nvCxnSpPr>
          <p:cNvPr id="34" name="Straight Connector 33"/>
          <p:cNvCxnSpPr>
            <a:endCxn id="30" idx="3"/>
          </p:cNvCxnSpPr>
          <p:nvPr/>
        </p:nvCxnSpPr>
        <p:spPr>
          <a:xfrm>
            <a:off x="7833062" y="1691268"/>
            <a:ext cx="17697" cy="80608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auto">
          <a:xfrm>
            <a:off x="7588697" y="300361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36" name="Rectangle 35"/>
          <p:cNvSpPr/>
          <p:nvPr/>
        </p:nvSpPr>
        <p:spPr bwMode="auto">
          <a:xfrm>
            <a:off x="7251247" y="3003612"/>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
        <p:nvSpPr>
          <p:cNvPr id="37" name="Rectangle 36"/>
          <p:cNvSpPr/>
          <p:nvPr/>
        </p:nvSpPr>
        <p:spPr bwMode="auto">
          <a:xfrm>
            <a:off x="8487176" y="1534431"/>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9</a:t>
            </a:r>
          </a:p>
        </p:txBody>
      </p:sp>
      <p:cxnSp>
        <p:nvCxnSpPr>
          <p:cNvPr id="38" name="Straight Connector 37"/>
          <p:cNvCxnSpPr>
            <a:endCxn id="39" idx="3"/>
          </p:cNvCxnSpPr>
          <p:nvPr/>
        </p:nvCxnSpPr>
        <p:spPr>
          <a:xfrm>
            <a:off x="8699986" y="1747405"/>
            <a:ext cx="20125" cy="192804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6809198" y="3475450"/>
            <a:ext cx="1910913" cy="399993"/>
          </a:xfrm>
          <a:prstGeom prst="rect">
            <a:avLst/>
          </a:prstGeom>
          <a:solidFill>
            <a:schemeClr val="accent1">
              <a:lumMod val="75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defRPr/>
            </a:pPr>
            <a:endParaRPr lang="en-US" sz="2400" kern="0" spc="-5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7251247" y="3598713"/>
            <a:ext cx="893095" cy="176828"/>
            <a:chOff x="1969982" y="4048456"/>
            <a:chExt cx="911003" cy="180374"/>
          </a:xfrm>
        </p:grpSpPr>
        <p:sp>
          <p:nvSpPr>
            <p:cNvPr id="41" name="Rectangle 40"/>
            <p:cNvSpPr/>
            <p:nvPr/>
          </p:nvSpPr>
          <p:spPr bwMode="auto">
            <a:xfrm>
              <a:off x="2314199" y="404997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5</a:t>
              </a:r>
            </a:p>
          </p:txBody>
        </p:sp>
        <p:sp>
          <p:nvSpPr>
            <p:cNvPr id="42" name="Rectangle 41"/>
            <p:cNvSpPr/>
            <p:nvPr/>
          </p:nvSpPr>
          <p:spPr bwMode="auto">
            <a:xfrm>
              <a:off x="1969982" y="4048456"/>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
          <p:nvSpPr>
            <p:cNvPr id="43" name="Rectangle 42"/>
            <p:cNvSpPr/>
            <p:nvPr/>
          </p:nvSpPr>
          <p:spPr bwMode="auto">
            <a:xfrm>
              <a:off x="2663803" y="4049399"/>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9</a:t>
              </a:r>
            </a:p>
          </p:txBody>
        </p:sp>
      </p:grpSp>
      <p:sp>
        <p:nvSpPr>
          <p:cNvPr id="116" name="Rectangle 115"/>
          <p:cNvSpPr/>
          <p:nvPr/>
        </p:nvSpPr>
        <p:spPr bwMode="auto">
          <a:xfrm>
            <a:off x="6918926" y="24331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000" kern="0">
                <a:solidFill>
                  <a:schemeClr val="bg1"/>
                </a:solidFill>
              </a:rPr>
              <a:t>1</a:t>
            </a:r>
          </a:p>
        </p:txBody>
      </p:sp>
    </p:spTree>
    <p:extLst>
      <p:ext uri="{BB962C8B-B14F-4D97-AF65-F5344CB8AC3E}">
        <p14:creationId xmlns:p14="http://schemas.microsoft.com/office/powerpoint/2010/main" val="409371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66750" y="182563"/>
            <a:ext cx="11525250" cy="1063625"/>
          </a:xfrm>
        </p:spPr>
        <p:txBody>
          <a:bodyPr/>
          <a:lstStyle/>
          <a:p>
            <a:r>
              <a:rPr lang="en-US"/>
              <a:t>In this module</a:t>
            </a:r>
          </a:p>
        </p:txBody>
      </p:sp>
      <p:sp>
        <p:nvSpPr>
          <p:cNvPr id="6" name="Rectangle 5"/>
          <p:cNvSpPr/>
          <p:nvPr/>
        </p:nvSpPr>
        <p:spPr bwMode="auto">
          <a:xfrm>
            <a:off x="448213" y="1412044"/>
            <a:ext cx="717140" cy="7171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48213" y="2935966"/>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48213" y="2174005"/>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165353" y="14120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cs typeface="Segoe UI" pitchFamily="34" charset="0"/>
              </a:rPr>
              <a:t>Lambda Architecture</a:t>
            </a:r>
          </a:p>
        </p:txBody>
      </p:sp>
      <p:sp>
        <p:nvSpPr>
          <p:cNvPr id="23" name="Rectangle 22"/>
          <p:cNvSpPr/>
          <p:nvPr/>
        </p:nvSpPr>
        <p:spPr bwMode="auto">
          <a:xfrm>
            <a:off x="1165353" y="2935966"/>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Storm</a:t>
            </a:r>
          </a:p>
        </p:txBody>
      </p:sp>
      <p:sp>
        <p:nvSpPr>
          <p:cNvPr id="27" name="Rectangle 26"/>
          <p:cNvSpPr/>
          <p:nvPr/>
        </p:nvSpPr>
        <p:spPr bwMode="auto">
          <a:xfrm>
            <a:off x="1165353" y="2174005"/>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Event Hubs &amp; Kafka</a:t>
            </a:r>
          </a:p>
        </p:txBody>
      </p:sp>
      <p:sp>
        <p:nvSpPr>
          <p:cNvPr id="9" name="Rectangle 8"/>
          <p:cNvSpPr/>
          <p:nvPr/>
        </p:nvSpPr>
        <p:spPr bwMode="auto">
          <a:xfrm>
            <a:off x="448213" y="3697927"/>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1165353" y="3697927"/>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Stream Analytics</a:t>
            </a:r>
          </a:p>
        </p:txBody>
      </p:sp>
      <p:sp>
        <p:nvSpPr>
          <p:cNvPr id="11" name="Rectangle 10"/>
          <p:cNvSpPr/>
          <p:nvPr/>
        </p:nvSpPr>
        <p:spPr bwMode="auto">
          <a:xfrm>
            <a:off x="448213" y="4459888"/>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165353" y="4459888"/>
            <a:ext cx="4840694" cy="71714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Spark</a:t>
            </a:r>
          </a:p>
        </p:txBody>
      </p:sp>
    </p:spTree>
    <p:extLst>
      <p:ext uri="{BB962C8B-B14F-4D97-AF65-F5344CB8AC3E}">
        <p14:creationId xmlns:p14="http://schemas.microsoft.com/office/powerpoint/2010/main" val="37162640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1873" y="1367246"/>
            <a:ext cx="8276904" cy="5200608"/>
          </a:xfrm>
        </p:spPr>
        <p:txBody>
          <a:bodyPr>
            <a:noAutofit/>
          </a:bodyPr>
          <a:lstStyle/>
          <a:p>
            <a:r>
              <a:rPr lang="en-US" sz="2000"/>
              <a:t>Fast, distributed, scalable and fault tolerant cluster compute system</a:t>
            </a:r>
          </a:p>
          <a:p>
            <a:r>
              <a:rPr lang="en-US" sz="2000"/>
              <a:t>Enables Low-latency with complex analytics</a:t>
            </a:r>
          </a:p>
          <a:p>
            <a:r>
              <a:rPr lang="en-US" sz="2000"/>
              <a:t>10x faster on disk,100x faster in memory than Hadoop MR</a:t>
            </a:r>
          </a:p>
          <a:p>
            <a:r>
              <a:rPr lang="en-US" sz="2000"/>
              <a:t>Hadoop, </a:t>
            </a:r>
            <a:r>
              <a:rPr lang="en-US" sz="2000" err="1"/>
              <a:t>Mesos</a:t>
            </a:r>
            <a:r>
              <a:rPr lang="en-US" sz="2000"/>
              <a:t>, standalone</a:t>
            </a:r>
          </a:p>
          <a:p>
            <a:r>
              <a:rPr lang="en-US" sz="2000"/>
              <a:t>Fault Tolerant Distributed Datasets</a:t>
            </a:r>
          </a:p>
          <a:p>
            <a:r>
              <a:rPr lang="en-US" sz="2000"/>
              <a:t>Batch, iterative and streaming analysis</a:t>
            </a:r>
          </a:p>
          <a:p>
            <a:r>
              <a:rPr lang="en-US" sz="2000"/>
              <a:t>In Memory Storage and Disk</a:t>
            </a:r>
          </a:p>
          <a:p>
            <a:r>
              <a:rPr lang="en-US" sz="2000"/>
              <a:t>Integrates with Most File and Storage Options</a:t>
            </a:r>
          </a:p>
          <a:p>
            <a:r>
              <a:rPr lang="en-US" sz="2000"/>
              <a:t>Java, Scala, Python, R. Functional Programming model. Use from REPL.</a:t>
            </a:r>
          </a:p>
          <a:p>
            <a:r>
              <a:rPr lang="en-US" sz="2000"/>
              <a:t>Write, test and maintain 2 - 5x less code</a:t>
            </a:r>
          </a:p>
          <a:p>
            <a:r>
              <a:rPr lang="en-US" sz="2000"/>
              <a:t>Libraries for SQL, Machine Learning, Graph and streaming</a:t>
            </a:r>
          </a:p>
        </p:txBody>
      </p:sp>
      <p:sp>
        <p:nvSpPr>
          <p:cNvPr id="17" name="Title 16"/>
          <p:cNvSpPr>
            <a:spLocks noGrp="1"/>
          </p:cNvSpPr>
          <p:nvPr>
            <p:ph type="title"/>
          </p:nvPr>
        </p:nvSpPr>
        <p:spPr/>
        <p:txBody>
          <a:bodyPr/>
          <a:lstStyle/>
          <a:p>
            <a:r>
              <a:rPr lang="en-US"/>
              <a:t>Apache Spark</a:t>
            </a:r>
          </a:p>
        </p:txBody>
      </p:sp>
      <p:pic>
        <p:nvPicPr>
          <p:cNvPr id="2" name="Picture 1"/>
          <p:cNvPicPr>
            <a:picLocks noChangeAspect="1"/>
          </p:cNvPicPr>
          <p:nvPr/>
        </p:nvPicPr>
        <p:blipFill>
          <a:blip r:embed="rId3"/>
          <a:stretch>
            <a:fillRect/>
          </a:stretch>
        </p:blipFill>
        <p:spPr>
          <a:xfrm>
            <a:off x="6508402" y="3215807"/>
            <a:ext cx="5395544" cy="1503485"/>
          </a:xfrm>
          <a:prstGeom prst="rect">
            <a:avLst/>
          </a:prstGeom>
        </p:spPr>
      </p:pic>
    </p:spTree>
    <p:extLst>
      <p:ext uri="{BB962C8B-B14F-4D97-AF65-F5344CB8AC3E}">
        <p14:creationId xmlns:p14="http://schemas.microsoft.com/office/powerpoint/2010/main" val="31235430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66750" y="182563"/>
            <a:ext cx="11525250" cy="1063625"/>
          </a:xfrm>
        </p:spPr>
        <p:txBody>
          <a:bodyPr/>
          <a:lstStyle/>
          <a:p>
            <a:r>
              <a:rPr lang="en-US"/>
              <a:t>In this module</a:t>
            </a:r>
          </a:p>
        </p:txBody>
      </p:sp>
      <p:sp>
        <p:nvSpPr>
          <p:cNvPr id="6" name="Rectangle 5"/>
          <p:cNvSpPr/>
          <p:nvPr/>
        </p:nvSpPr>
        <p:spPr bwMode="auto">
          <a:xfrm>
            <a:off x="448213" y="1412044"/>
            <a:ext cx="717140" cy="7171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48213" y="2935966"/>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48213" y="2174005"/>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165353" y="1412044"/>
            <a:ext cx="4840694" cy="71714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cs typeface="Segoe UI" pitchFamily="34" charset="0"/>
              </a:rPr>
              <a:t>Lambda Architecture</a:t>
            </a:r>
          </a:p>
        </p:txBody>
      </p:sp>
      <p:sp>
        <p:nvSpPr>
          <p:cNvPr id="23" name="Rectangle 22"/>
          <p:cNvSpPr/>
          <p:nvPr/>
        </p:nvSpPr>
        <p:spPr bwMode="auto">
          <a:xfrm>
            <a:off x="1165353" y="2935966"/>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Storm</a:t>
            </a:r>
          </a:p>
        </p:txBody>
      </p:sp>
      <p:sp>
        <p:nvSpPr>
          <p:cNvPr id="27" name="Rectangle 26"/>
          <p:cNvSpPr/>
          <p:nvPr/>
        </p:nvSpPr>
        <p:spPr bwMode="auto">
          <a:xfrm>
            <a:off x="1165353" y="2174005"/>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Event Hubs &amp; Kafka</a:t>
            </a:r>
          </a:p>
        </p:txBody>
      </p:sp>
      <p:sp>
        <p:nvSpPr>
          <p:cNvPr id="9" name="Rectangle 8"/>
          <p:cNvSpPr/>
          <p:nvPr/>
        </p:nvSpPr>
        <p:spPr bwMode="auto">
          <a:xfrm>
            <a:off x="448213" y="3697927"/>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1165353" y="3697927"/>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Stream Analytics</a:t>
            </a:r>
          </a:p>
        </p:txBody>
      </p:sp>
      <p:sp>
        <p:nvSpPr>
          <p:cNvPr id="11" name="Rectangle 10"/>
          <p:cNvSpPr/>
          <p:nvPr/>
        </p:nvSpPr>
        <p:spPr bwMode="auto">
          <a:xfrm>
            <a:off x="448213" y="4459888"/>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165353" y="4459888"/>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268927"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765">
                <a:solidFill>
                  <a:srgbClr val="505050"/>
                </a:solidFill>
                <a:latin typeface="Segoe UI Light"/>
                <a:ea typeface="Segoe UI" pitchFamily="34" charset="0"/>
                <a:cs typeface="Segoe UI" pitchFamily="34" charset="0"/>
              </a:rPr>
              <a:t>Spark</a:t>
            </a:r>
          </a:p>
        </p:txBody>
      </p:sp>
    </p:spTree>
    <p:extLst>
      <p:ext uri="{BB962C8B-B14F-4D97-AF65-F5344CB8AC3E}">
        <p14:creationId xmlns:p14="http://schemas.microsoft.com/office/powerpoint/2010/main" val="28658851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Resilient Distributed Dataset (RDD)</a:t>
            </a:r>
          </a:p>
        </p:txBody>
      </p:sp>
      <p:sp>
        <p:nvSpPr>
          <p:cNvPr id="4" name="Text Placeholder 5"/>
          <p:cNvSpPr txBox="1">
            <a:spLocks/>
          </p:cNvSpPr>
          <p:nvPr/>
        </p:nvSpPr>
        <p:spPr>
          <a:xfrm>
            <a:off x="271873" y="1367246"/>
            <a:ext cx="6463035" cy="5200608"/>
          </a:xfrm>
          <a:prstGeom prst="rect">
            <a:avLst/>
          </a:prstGeom>
        </p:spPr>
        <p:txBody>
          <a:bodyPr>
            <a:normAutofit/>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t>Fault Tolerant: can recalculate from any point of failure</a:t>
            </a:r>
          </a:p>
          <a:p>
            <a:r>
              <a:rPr lang="en-US" sz="2400"/>
              <a:t>Created through transformations on data ( map, filter..) or other RDDs</a:t>
            </a:r>
          </a:p>
          <a:p>
            <a:r>
              <a:rPr lang="en-US" sz="2400"/>
              <a:t>Immutable</a:t>
            </a:r>
          </a:p>
          <a:p>
            <a:r>
              <a:rPr lang="en-US" sz="2400"/>
              <a:t>Partitioned - Indicate which RDD elements to partition across machines based on a key in each record</a:t>
            </a:r>
          </a:p>
          <a:p>
            <a:r>
              <a:rPr lang="en-US" sz="2400"/>
              <a:t>Can be reused</a:t>
            </a:r>
          </a:p>
        </p:txBody>
      </p:sp>
      <p:pic>
        <p:nvPicPr>
          <p:cNvPr id="6" name="Picture 5"/>
          <p:cNvPicPr/>
          <p:nvPr/>
        </p:nvPicPr>
        <p:blipFill rotWithShape="1">
          <a:blip r:embed="rId3"/>
          <a:srcRect l="50708" t="37798" r="11686" b="20801"/>
          <a:stretch/>
        </p:blipFill>
        <p:spPr bwMode="auto">
          <a:xfrm>
            <a:off x="8100888" y="1245702"/>
            <a:ext cx="3101096" cy="3105127"/>
          </a:xfrm>
          <a:prstGeom prst="rect">
            <a:avLst/>
          </a:prstGeom>
          <a:ln>
            <a:noFill/>
          </a:ln>
          <a:extLst>
            <a:ext uri="{53640926-AAD7-44D8-BBD7-CCE9431645EC}">
              <a14:shadowObscured xmlns:a14="http://schemas.microsoft.com/office/drawing/2010/main"/>
            </a:ext>
          </a:extLst>
        </p:spPr>
      </p:pic>
      <p:pic>
        <p:nvPicPr>
          <p:cNvPr id="7" name="Picture 6"/>
          <p:cNvPicPr>
            <a:picLocks noChangeAspect="1"/>
          </p:cNvPicPr>
          <p:nvPr/>
        </p:nvPicPr>
        <p:blipFill>
          <a:blip r:embed="rId4"/>
          <a:stretch>
            <a:fillRect/>
          </a:stretch>
        </p:blipFill>
        <p:spPr>
          <a:xfrm>
            <a:off x="7271238" y="4657644"/>
            <a:ext cx="4760396" cy="1546992"/>
          </a:xfrm>
          <a:prstGeom prst="rect">
            <a:avLst/>
          </a:prstGeom>
        </p:spPr>
      </p:pic>
      <p:sp>
        <p:nvSpPr>
          <p:cNvPr id="9" name="Rectangle 8"/>
          <p:cNvSpPr/>
          <p:nvPr/>
        </p:nvSpPr>
        <p:spPr>
          <a:xfrm>
            <a:off x="10338093" y="5229650"/>
            <a:ext cx="1727781" cy="369332"/>
          </a:xfrm>
          <a:prstGeom prst="rect">
            <a:avLst/>
          </a:prstGeom>
        </p:spPr>
        <p:txBody>
          <a:bodyPr wrap="none">
            <a:spAutoFit/>
          </a:bodyPr>
          <a:lstStyle/>
          <a:p>
            <a:r>
              <a:rPr lang="en-US">
                <a:latin typeface="Helvetica" panose="020B0604020202020204" pitchFamily="34" charset="0"/>
              </a:rPr>
              <a:t>Transformation</a:t>
            </a:r>
            <a:endParaRPr lang="en-US"/>
          </a:p>
        </p:txBody>
      </p:sp>
      <p:sp>
        <p:nvSpPr>
          <p:cNvPr id="10" name="Rectangle 9"/>
          <p:cNvSpPr/>
          <p:nvPr/>
        </p:nvSpPr>
        <p:spPr>
          <a:xfrm>
            <a:off x="10376116" y="5717143"/>
            <a:ext cx="825867" cy="369332"/>
          </a:xfrm>
          <a:prstGeom prst="rect">
            <a:avLst/>
          </a:prstGeom>
        </p:spPr>
        <p:txBody>
          <a:bodyPr wrap="none">
            <a:spAutoFit/>
          </a:bodyPr>
          <a:lstStyle/>
          <a:p>
            <a:r>
              <a:rPr lang="en-US">
                <a:latin typeface="Helvetica" panose="020B0604020202020204" pitchFamily="34" charset="0"/>
              </a:rPr>
              <a:t>Action</a:t>
            </a:r>
            <a:endParaRPr lang="en-US"/>
          </a:p>
        </p:txBody>
      </p:sp>
    </p:spTree>
    <p:extLst>
      <p:ext uri="{BB962C8B-B14F-4D97-AF65-F5344CB8AC3E}">
        <p14:creationId xmlns:p14="http://schemas.microsoft.com/office/powerpoint/2010/main" val="2094598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Spark Examples</a:t>
            </a:r>
          </a:p>
        </p:txBody>
      </p:sp>
      <p:sp>
        <p:nvSpPr>
          <p:cNvPr id="4" name="Rectangle 3"/>
          <p:cNvSpPr/>
          <p:nvPr/>
        </p:nvSpPr>
        <p:spPr>
          <a:xfrm>
            <a:off x="3250223" y="1245702"/>
            <a:ext cx="3396762" cy="1169551"/>
          </a:xfrm>
          <a:prstGeom prst="rect">
            <a:avLst/>
          </a:prstGeom>
        </p:spPr>
        <p:txBody>
          <a:bodyPr wrap="square">
            <a:spAutoFit/>
          </a:bodyPr>
          <a:lstStyle/>
          <a:p>
            <a:r>
              <a:rPr lang="it-IT" sz="1400">
                <a:solidFill>
                  <a:srgbClr val="333333"/>
                </a:solidFill>
                <a:latin typeface="Menlo-Regular"/>
              </a:rPr>
              <a:t>scala</a:t>
            </a:r>
            <a:r>
              <a:rPr lang="it-IT" sz="1400">
                <a:solidFill>
                  <a:srgbClr val="666666"/>
                </a:solidFill>
                <a:latin typeface="Menlo-Regular"/>
              </a:rPr>
              <a:t>&gt; </a:t>
            </a:r>
            <a:r>
              <a:rPr lang="it-IT" sz="1400" b="1">
                <a:solidFill>
                  <a:srgbClr val="017020"/>
                </a:solidFill>
                <a:latin typeface="Menlo-Bold"/>
              </a:rPr>
              <a:t>val </a:t>
            </a:r>
            <a:r>
              <a:rPr lang="it-IT" sz="1400">
                <a:solidFill>
                  <a:srgbClr val="333333"/>
                </a:solidFill>
                <a:latin typeface="Menlo-Regular"/>
              </a:rPr>
              <a:t>data </a:t>
            </a:r>
            <a:r>
              <a:rPr lang="it-IT" sz="1400" b="1">
                <a:solidFill>
                  <a:srgbClr val="017020"/>
                </a:solidFill>
                <a:latin typeface="Menlo-Bold"/>
              </a:rPr>
              <a:t>= </a:t>
            </a:r>
            <a:r>
              <a:rPr lang="it-IT" sz="1400" b="1">
                <a:solidFill>
                  <a:srgbClr val="0D85B6"/>
                </a:solidFill>
                <a:latin typeface="Menlo-Bold"/>
              </a:rPr>
              <a:t>Array</a:t>
            </a:r>
            <a:r>
              <a:rPr lang="it-IT" sz="1400">
                <a:solidFill>
                  <a:srgbClr val="666666"/>
                </a:solidFill>
                <a:latin typeface="Menlo-Regular"/>
              </a:rPr>
              <a:t>(</a:t>
            </a:r>
            <a:r>
              <a:rPr lang="it-IT" sz="1400">
                <a:solidFill>
                  <a:srgbClr val="40A071"/>
                </a:solidFill>
                <a:latin typeface="Menlo-Regular"/>
              </a:rPr>
              <a:t>1</a:t>
            </a:r>
            <a:r>
              <a:rPr lang="it-IT" sz="1400">
                <a:solidFill>
                  <a:srgbClr val="666666"/>
                </a:solidFill>
                <a:latin typeface="Menlo-Regular"/>
              </a:rPr>
              <a:t>, </a:t>
            </a:r>
            <a:r>
              <a:rPr lang="it-IT" sz="1400">
                <a:solidFill>
                  <a:srgbClr val="40A071"/>
                </a:solidFill>
                <a:latin typeface="Menlo-Regular"/>
              </a:rPr>
              <a:t>2</a:t>
            </a:r>
            <a:r>
              <a:rPr lang="it-IT" sz="1400">
                <a:solidFill>
                  <a:srgbClr val="666666"/>
                </a:solidFill>
                <a:latin typeface="Menlo-Regular"/>
              </a:rPr>
              <a:t>, </a:t>
            </a:r>
            <a:r>
              <a:rPr lang="it-IT" sz="1400">
                <a:solidFill>
                  <a:srgbClr val="40A071"/>
                </a:solidFill>
                <a:latin typeface="Menlo-Regular"/>
              </a:rPr>
              <a:t>3</a:t>
            </a:r>
            <a:r>
              <a:rPr lang="it-IT" sz="1400">
                <a:solidFill>
                  <a:srgbClr val="666666"/>
                </a:solidFill>
                <a:latin typeface="Menlo-Regular"/>
              </a:rPr>
              <a:t>, </a:t>
            </a:r>
            <a:r>
              <a:rPr lang="it-IT" sz="1400">
                <a:solidFill>
                  <a:srgbClr val="40A071"/>
                </a:solidFill>
                <a:latin typeface="Menlo-Regular"/>
              </a:rPr>
              <a:t>4</a:t>
            </a:r>
            <a:r>
              <a:rPr lang="it-IT" sz="1400">
                <a:solidFill>
                  <a:srgbClr val="666666"/>
                </a:solidFill>
                <a:latin typeface="Menlo-Regular"/>
              </a:rPr>
              <a:t>, </a:t>
            </a:r>
            <a:r>
              <a:rPr lang="it-IT" sz="1400">
                <a:solidFill>
                  <a:srgbClr val="40A071"/>
                </a:solidFill>
                <a:latin typeface="Menlo-Regular"/>
              </a:rPr>
              <a:t>5</a:t>
            </a:r>
            <a:r>
              <a:rPr lang="it-IT" sz="1400">
                <a:solidFill>
                  <a:srgbClr val="666666"/>
                </a:solidFill>
                <a:latin typeface="Menlo-Regular"/>
              </a:rPr>
              <a:t>)</a:t>
            </a:r>
          </a:p>
          <a:p>
            <a:r>
              <a:rPr lang="en-US" sz="1400">
                <a:solidFill>
                  <a:srgbClr val="333333"/>
                </a:solidFill>
                <a:latin typeface="Menlo-Regular"/>
              </a:rPr>
              <a:t>data</a:t>
            </a:r>
            <a:r>
              <a:rPr lang="en-US" sz="1400" b="1">
                <a:solidFill>
                  <a:srgbClr val="017020"/>
                </a:solidFill>
                <a:latin typeface="Menlo-Bold"/>
              </a:rPr>
              <a:t>: </a:t>
            </a:r>
            <a:r>
              <a:rPr lang="en-US" sz="1400">
                <a:solidFill>
                  <a:srgbClr val="911F00"/>
                </a:solidFill>
                <a:latin typeface="Menlo-Regular"/>
              </a:rPr>
              <a:t>Array</a:t>
            </a:r>
            <a:r>
              <a:rPr lang="en-US" sz="1400">
                <a:solidFill>
                  <a:srgbClr val="666666"/>
                </a:solidFill>
                <a:latin typeface="Menlo-Regular"/>
              </a:rPr>
              <a:t>[</a:t>
            </a:r>
            <a:r>
              <a:rPr lang="en-US" sz="1400" err="1">
                <a:solidFill>
                  <a:srgbClr val="911F00"/>
                </a:solidFill>
                <a:latin typeface="Menlo-Regular"/>
              </a:rPr>
              <a:t>Int</a:t>
            </a:r>
            <a:r>
              <a:rPr lang="en-US" sz="1400">
                <a:solidFill>
                  <a:srgbClr val="666666"/>
                </a:solidFill>
                <a:latin typeface="Menlo-Regular"/>
              </a:rPr>
              <a:t>] </a:t>
            </a:r>
            <a:r>
              <a:rPr lang="en-US" sz="1400" b="1">
                <a:solidFill>
                  <a:srgbClr val="017020"/>
                </a:solidFill>
                <a:latin typeface="Menlo-Bold"/>
              </a:rPr>
              <a:t>= </a:t>
            </a:r>
            <a:r>
              <a:rPr lang="en-US" sz="1400" b="1">
                <a:solidFill>
                  <a:srgbClr val="0D85B6"/>
                </a:solidFill>
                <a:latin typeface="Menlo-Bold"/>
              </a:rPr>
              <a:t>Array</a:t>
            </a:r>
            <a:r>
              <a:rPr lang="en-US" sz="1400">
                <a:solidFill>
                  <a:srgbClr val="666666"/>
                </a:solidFill>
                <a:latin typeface="Menlo-Regular"/>
              </a:rPr>
              <a:t>(</a:t>
            </a:r>
            <a:r>
              <a:rPr lang="en-US" sz="1400">
                <a:solidFill>
                  <a:srgbClr val="40A071"/>
                </a:solidFill>
                <a:latin typeface="Menlo-Regular"/>
              </a:rPr>
              <a:t>1</a:t>
            </a:r>
            <a:r>
              <a:rPr lang="en-US" sz="1400">
                <a:solidFill>
                  <a:srgbClr val="666666"/>
                </a:solidFill>
                <a:latin typeface="Menlo-Regular"/>
              </a:rPr>
              <a:t>, </a:t>
            </a:r>
            <a:r>
              <a:rPr lang="en-US" sz="1400">
                <a:solidFill>
                  <a:srgbClr val="40A071"/>
                </a:solidFill>
                <a:latin typeface="Menlo-Regular"/>
              </a:rPr>
              <a:t>2</a:t>
            </a:r>
            <a:r>
              <a:rPr lang="en-US" sz="1400">
                <a:solidFill>
                  <a:srgbClr val="666666"/>
                </a:solidFill>
                <a:latin typeface="Menlo-Regular"/>
              </a:rPr>
              <a:t>, </a:t>
            </a:r>
            <a:r>
              <a:rPr lang="en-US" sz="1400">
                <a:solidFill>
                  <a:srgbClr val="40A071"/>
                </a:solidFill>
                <a:latin typeface="Menlo-Regular"/>
              </a:rPr>
              <a:t>3</a:t>
            </a:r>
            <a:r>
              <a:rPr lang="en-US" sz="1400">
                <a:solidFill>
                  <a:srgbClr val="666666"/>
                </a:solidFill>
                <a:latin typeface="Menlo-Regular"/>
              </a:rPr>
              <a:t>, </a:t>
            </a:r>
            <a:r>
              <a:rPr lang="en-US" sz="1400">
                <a:solidFill>
                  <a:srgbClr val="40A071"/>
                </a:solidFill>
                <a:latin typeface="Menlo-Regular"/>
              </a:rPr>
              <a:t>4</a:t>
            </a:r>
            <a:r>
              <a:rPr lang="en-US" sz="1400">
                <a:solidFill>
                  <a:srgbClr val="666666"/>
                </a:solidFill>
                <a:latin typeface="Menlo-Regular"/>
              </a:rPr>
              <a:t>, </a:t>
            </a:r>
            <a:r>
              <a:rPr lang="en-US" sz="1400">
                <a:solidFill>
                  <a:srgbClr val="40A071"/>
                </a:solidFill>
                <a:latin typeface="Menlo-Regular"/>
              </a:rPr>
              <a:t>5</a:t>
            </a:r>
            <a:r>
              <a:rPr lang="en-US" sz="1400">
                <a:solidFill>
                  <a:srgbClr val="666666"/>
                </a:solidFill>
                <a:latin typeface="Menlo-Regular"/>
              </a:rPr>
              <a:t>)</a:t>
            </a:r>
          </a:p>
          <a:p>
            <a:r>
              <a:rPr lang="en-US" sz="1400" err="1">
                <a:solidFill>
                  <a:srgbClr val="333333"/>
                </a:solidFill>
                <a:latin typeface="Menlo-Regular"/>
              </a:rPr>
              <a:t>scala</a:t>
            </a:r>
            <a:r>
              <a:rPr lang="en-US" sz="1400">
                <a:solidFill>
                  <a:srgbClr val="666666"/>
                </a:solidFill>
                <a:latin typeface="Menlo-Regular"/>
              </a:rPr>
              <a:t>&gt; </a:t>
            </a:r>
            <a:r>
              <a:rPr lang="en-US" sz="1400" b="1" err="1">
                <a:solidFill>
                  <a:srgbClr val="017020"/>
                </a:solidFill>
                <a:latin typeface="Menlo-Bold"/>
              </a:rPr>
              <a:t>val</a:t>
            </a:r>
            <a:r>
              <a:rPr lang="en-US" sz="1400" b="1">
                <a:solidFill>
                  <a:srgbClr val="017020"/>
                </a:solidFill>
                <a:latin typeface="Menlo-Bold"/>
              </a:rPr>
              <a:t> </a:t>
            </a:r>
            <a:r>
              <a:rPr lang="en-US" sz="1400" err="1">
                <a:solidFill>
                  <a:srgbClr val="333333"/>
                </a:solidFill>
                <a:latin typeface="Menlo-Regular"/>
              </a:rPr>
              <a:t>distData</a:t>
            </a:r>
            <a:r>
              <a:rPr lang="en-US" sz="1400">
                <a:solidFill>
                  <a:srgbClr val="333333"/>
                </a:solidFill>
                <a:latin typeface="Menlo-Regular"/>
              </a:rPr>
              <a:t> </a:t>
            </a:r>
            <a:r>
              <a:rPr lang="en-US" sz="1400" b="1">
                <a:solidFill>
                  <a:srgbClr val="017020"/>
                </a:solidFill>
                <a:latin typeface="Menlo-Bold"/>
              </a:rPr>
              <a:t>= </a:t>
            </a:r>
            <a:r>
              <a:rPr lang="en-US" sz="1400" err="1">
                <a:solidFill>
                  <a:srgbClr val="333333"/>
                </a:solidFill>
                <a:latin typeface="Menlo-Regular"/>
              </a:rPr>
              <a:t>sc</a:t>
            </a:r>
            <a:r>
              <a:rPr lang="en-US" sz="1400" err="1">
                <a:solidFill>
                  <a:srgbClr val="666666"/>
                </a:solidFill>
                <a:latin typeface="Menlo-Regular"/>
              </a:rPr>
              <a:t>.</a:t>
            </a:r>
            <a:r>
              <a:rPr lang="en-US" sz="1400" err="1">
                <a:solidFill>
                  <a:srgbClr val="333333"/>
                </a:solidFill>
                <a:latin typeface="Menlo-Regular"/>
              </a:rPr>
              <a:t>parallelize</a:t>
            </a:r>
            <a:r>
              <a:rPr lang="en-US" sz="1400">
                <a:solidFill>
                  <a:srgbClr val="666666"/>
                </a:solidFill>
                <a:latin typeface="Menlo-Regular"/>
              </a:rPr>
              <a:t>(</a:t>
            </a:r>
            <a:r>
              <a:rPr lang="en-US" sz="1400">
                <a:solidFill>
                  <a:srgbClr val="333333"/>
                </a:solidFill>
                <a:latin typeface="Menlo-Regular"/>
              </a:rPr>
              <a:t>data</a:t>
            </a:r>
            <a:r>
              <a:rPr lang="en-US" sz="1400">
                <a:solidFill>
                  <a:srgbClr val="666666"/>
                </a:solidFill>
                <a:latin typeface="Menlo-Regular"/>
              </a:rPr>
              <a:t>)</a:t>
            </a:r>
          </a:p>
          <a:p>
            <a:r>
              <a:rPr lang="en-US" sz="1400" err="1">
                <a:solidFill>
                  <a:srgbClr val="333333"/>
                </a:solidFill>
                <a:latin typeface="Menlo-Regular"/>
              </a:rPr>
              <a:t>distData</a:t>
            </a:r>
            <a:r>
              <a:rPr lang="en-US" sz="1400" b="1">
                <a:solidFill>
                  <a:srgbClr val="017020"/>
                </a:solidFill>
                <a:latin typeface="Menlo-Bold"/>
              </a:rPr>
              <a:t>: </a:t>
            </a:r>
            <a:r>
              <a:rPr lang="en-US" sz="1400" err="1">
                <a:solidFill>
                  <a:srgbClr val="911F00"/>
                </a:solidFill>
                <a:latin typeface="Menlo-Regular"/>
              </a:rPr>
              <a:t>spark.RDD</a:t>
            </a:r>
            <a:r>
              <a:rPr lang="en-US" sz="1400">
                <a:solidFill>
                  <a:srgbClr val="666666"/>
                </a:solidFill>
                <a:latin typeface="Menlo-Regular"/>
              </a:rPr>
              <a:t>[</a:t>
            </a:r>
            <a:r>
              <a:rPr lang="en-US" sz="1400" err="1">
                <a:solidFill>
                  <a:srgbClr val="911F00"/>
                </a:solidFill>
                <a:latin typeface="Menlo-Regular"/>
              </a:rPr>
              <a:t>Int</a:t>
            </a:r>
            <a:r>
              <a:rPr lang="en-US" sz="1400">
                <a:solidFill>
                  <a:srgbClr val="666666"/>
                </a:solidFill>
                <a:latin typeface="Menlo-Regular"/>
              </a:rPr>
              <a:t>] </a:t>
            </a:r>
            <a:r>
              <a:rPr lang="en-US" sz="1400" b="1">
                <a:solidFill>
                  <a:srgbClr val="017020"/>
                </a:solidFill>
                <a:latin typeface="Menlo-Bold"/>
              </a:rPr>
              <a:t>=</a:t>
            </a:r>
          </a:p>
          <a:p>
            <a:r>
              <a:rPr lang="en-US" sz="1400">
                <a:solidFill>
                  <a:srgbClr val="333333"/>
                </a:solidFill>
                <a:latin typeface="Menlo-Regular"/>
              </a:rPr>
              <a:t>spark</a:t>
            </a:r>
            <a:r>
              <a:rPr lang="en-US" sz="1400">
                <a:solidFill>
                  <a:srgbClr val="666666"/>
                </a:solidFill>
                <a:latin typeface="Menlo-Regular"/>
              </a:rPr>
              <a:t>.</a:t>
            </a:r>
            <a:r>
              <a:rPr lang="en-US" sz="1400" b="1">
                <a:solidFill>
                  <a:srgbClr val="0D85B6"/>
                </a:solidFill>
                <a:latin typeface="Menlo-Bold"/>
              </a:rPr>
              <a:t>ParallelCollection</a:t>
            </a:r>
            <a:r>
              <a:rPr lang="en-US" sz="1400" b="1">
                <a:solidFill>
                  <a:srgbClr val="017020"/>
                </a:solidFill>
                <a:latin typeface="Menlo-Bold"/>
              </a:rPr>
              <a:t>@</a:t>
            </a:r>
            <a:r>
              <a:rPr lang="en-US" sz="1400">
                <a:solidFill>
                  <a:srgbClr val="40A071"/>
                </a:solidFill>
                <a:latin typeface="Menlo-Regular"/>
              </a:rPr>
              <a:t>10</a:t>
            </a:r>
            <a:r>
              <a:rPr lang="en-US" sz="1400">
                <a:solidFill>
                  <a:srgbClr val="333333"/>
                </a:solidFill>
                <a:latin typeface="Menlo-Regular"/>
              </a:rPr>
              <a:t>d13e3e</a:t>
            </a:r>
            <a:endParaRPr lang="en-US" sz="1400"/>
          </a:p>
        </p:txBody>
      </p:sp>
      <p:sp>
        <p:nvSpPr>
          <p:cNvPr id="5" name="Rectangle 4"/>
          <p:cNvSpPr/>
          <p:nvPr/>
        </p:nvSpPr>
        <p:spPr>
          <a:xfrm>
            <a:off x="623037" y="1245702"/>
            <a:ext cx="2065694" cy="369332"/>
          </a:xfrm>
          <a:prstGeom prst="rect">
            <a:avLst/>
          </a:prstGeom>
        </p:spPr>
        <p:txBody>
          <a:bodyPr wrap="none">
            <a:spAutoFit/>
          </a:bodyPr>
          <a:lstStyle/>
          <a:p>
            <a:r>
              <a:rPr lang="en-US">
                <a:latin typeface="Helvetica" panose="020B0604020202020204" pitchFamily="34" charset="0"/>
              </a:rPr>
              <a:t>Collection To RDD</a:t>
            </a:r>
            <a:endParaRPr lang="en-US"/>
          </a:p>
        </p:txBody>
      </p:sp>
      <p:sp>
        <p:nvSpPr>
          <p:cNvPr id="6" name="Rectangle 5"/>
          <p:cNvSpPr/>
          <p:nvPr/>
        </p:nvSpPr>
        <p:spPr>
          <a:xfrm>
            <a:off x="6802049" y="4424454"/>
            <a:ext cx="3300047" cy="2462213"/>
          </a:xfrm>
          <a:prstGeom prst="rect">
            <a:avLst/>
          </a:prstGeom>
        </p:spPr>
        <p:txBody>
          <a:bodyPr wrap="square">
            <a:spAutoFit/>
          </a:bodyPr>
          <a:lstStyle/>
          <a:p>
            <a:r>
              <a:rPr lang="en-US" sz="1400" err="1">
                <a:solidFill>
                  <a:srgbClr val="011993"/>
                </a:solidFill>
                <a:latin typeface="Menlo-Regular"/>
              </a:rPr>
              <a:t>val</a:t>
            </a:r>
            <a:r>
              <a:rPr lang="en-US" sz="1400">
                <a:solidFill>
                  <a:srgbClr val="011993"/>
                </a:solidFill>
                <a:latin typeface="Menlo-Regular"/>
              </a:rPr>
              <a:t> </a:t>
            </a:r>
            <a:r>
              <a:rPr lang="en-US" sz="1400" err="1">
                <a:solidFill>
                  <a:srgbClr val="7B248D"/>
                </a:solidFill>
                <a:latin typeface="Menlo-Regular"/>
              </a:rPr>
              <a:t>conf</a:t>
            </a:r>
            <a:r>
              <a:rPr lang="en-US" sz="1400">
                <a:solidFill>
                  <a:srgbClr val="7B248D"/>
                </a:solidFill>
                <a:latin typeface="Menlo-Regular"/>
              </a:rPr>
              <a:t> </a:t>
            </a:r>
            <a:r>
              <a:rPr lang="en-US" sz="1400">
                <a:solidFill>
                  <a:srgbClr val="000000"/>
                </a:solidFill>
                <a:latin typeface="Menlo-Regular"/>
              </a:rPr>
              <a:t>= </a:t>
            </a:r>
            <a:r>
              <a:rPr lang="en-US" sz="1400">
                <a:solidFill>
                  <a:srgbClr val="011993"/>
                </a:solidFill>
                <a:latin typeface="Menlo-Regular"/>
              </a:rPr>
              <a:t>new </a:t>
            </a:r>
            <a:r>
              <a:rPr lang="en-US" sz="1400" err="1">
                <a:solidFill>
                  <a:srgbClr val="000000"/>
                </a:solidFill>
                <a:latin typeface="Menlo-Regular"/>
              </a:rPr>
              <a:t>SparkConf</a:t>
            </a:r>
            <a:r>
              <a:rPr lang="en-US" sz="1400">
                <a:solidFill>
                  <a:srgbClr val="000000"/>
                </a:solidFill>
                <a:latin typeface="Menlo-Regular"/>
              </a:rPr>
              <a:t>()</a:t>
            </a:r>
          </a:p>
          <a:p>
            <a:r>
              <a:rPr lang="en-US" sz="1400">
                <a:solidFill>
                  <a:srgbClr val="000000"/>
                </a:solidFill>
                <a:latin typeface="Menlo-Regular"/>
              </a:rPr>
              <a:t>.</a:t>
            </a:r>
            <a:r>
              <a:rPr lang="en-US" sz="1400" err="1">
                <a:solidFill>
                  <a:srgbClr val="000000"/>
                </a:solidFill>
                <a:latin typeface="Menlo-Regular"/>
              </a:rPr>
              <a:t>setMaster</a:t>
            </a:r>
            <a:r>
              <a:rPr lang="en-US" sz="1400">
                <a:solidFill>
                  <a:srgbClr val="000000"/>
                </a:solidFill>
                <a:latin typeface="Menlo-Regular"/>
              </a:rPr>
              <a:t>(</a:t>
            </a:r>
            <a:r>
              <a:rPr lang="en-US" sz="1400">
                <a:solidFill>
                  <a:srgbClr val="008F00"/>
                </a:solidFill>
                <a:latin typeface="Menlo-Regular"/>
              </a:rPr>
              <a:t>"local[*]"</a:t>
            </a:r>
            <a:r>
              <a:rPr lang="en-US" sz="1400">
                <a:solidFill>
                  <a:srgbClr val="000000"/>
                </a:solidFill>
                <a:latin typeface="Menlo-Regular"/>
              </a:rPr>
              <a:t>)</a:t>
            </a:r>
          </a:p>
          <a:p>
            <a:r>
              <a:rPr lang="en-US" sz="1400">
                <a:solidFill>
                  <a:srgbClr val="000000"/>
                </a:solidFill>
                <a:latin typeface="Menlo-Regular"/>
              </a:rPr>
              <a:t>.</a:t>
            </a:r>
            <a:r>
              <a:rPr lang="en-US" sz="1400" err="1">
                <a:solidFill>
                  <a:srgbClr val="000000"/>
                </a:solidFill>
                <a:latin typeface="Menlo-Regular"/>
              </a:rPr>
              <a:t>setAppName</a:t>
            </a:r>
            <a:r>
              <a:rPr lang="en-US" sz="1400">
                <a:solidFill>
                  <a:srgbClr val="000000"/>
                </a:solidFill>
                <a:latin typeface="Menlo-Regular"/>
              </a:rPr>
              <a:t>(</a:t>
            </a:r>
            <a:r>
              <a:rPr lang="en-US" sz="1400">
                <a:solidFill>
                  <a:srgbClr val="00892B"/>
                </a:solidFill>
                <a:latin typeface="Menlo-Regular"/>
              </a:rPr>
              <a:t>"Simple Word Count"</a:t>
            </a:r>
            <a:r>
              <a:rPr lang="en-US" sz="1400">
                <a:solidFill>
                  <a:srgbClr val="000000"/>
                </a:solidFill>
                <a:latin typeface="Menlo-Regular"/>
              </a:rPr>
              <a:t>)</a:t>
            </a:r>
          </a:p>
          <a:p>
            <a:endParaRPr lang="en-US" sz="1400">
              <a:solidFill>
                <a:srgbClr val="011993"/>
              </a:solidFill>
              <a:latin typeface="Menlo-Regular"/>
            </a:endParaRPr>
          </a:p>
          <a:p>
            <a:r>
              <a:rPr lang="en-US" sz="1400" err="1">
                <a:solidFill>
                  <a:srgbClr val="011993"/>
                </a:solidFill>
                <a:latin typeface="Menlo-Regular"/>
              </a:rPr>
              <a:t>val</a:t>
            </a:r>
            <a:r>
              <a:rPr lang="en-US" sz="1400">
                <a:solidFill>
                  <a:srgbClr val="011993"/>
                </a:solidFill>
                <a:latin typeface="Menlo-Regular"/>
              </a:rPr>
              <a:t> </a:t>
            </a:r>
            <a:r>
              <a:rPr lang="en-US" sz="1400" err="1">
                <a:solidFill>
                  <a:srgbClr val="7B248D"/>
                </a:solidFill>
                <a:latin typeface="Menlo-Regular"/>
              </a:rPr>
              <a:t>sc</a:t>
            </a:r>
            <a:r>
              <a:rPr lang="en-US" sz="1400">
                <a:solidFill>
                  <a:srgbClr val="7B248D"/>
                </a:solidFill>
                <a:latin typeface="Menlo-Regular"/>
              </a:rPr>
              <a:t> </a:t>
            </a:r>
            <a:r>
              <a:rPr lang="en-US" sz="1400">
                <a:solidFill>
                  <a:srgbClr val="000000"/>
                </a:solidFill>
                <a:latin typeface="Menlo-Regular"/>
              </a:rPr>
              <a:t>= </a:t>
            </a:r>
            <a:r>
              <a:rPr lang="en-US" sz="1400">
                <a:solidFill>
                  <a:srgbClr val="011993"/>
                </a:solidFill>
                <a:latin typeface="Menlo-Regular"/>
              </a:rPr>
              <a:t>new </a:t>
            </a:r>
            <a:r>
              <a:rPr lang="en-US" sz="1400" err="1">
                <a:solidFill>
                  <a:srgbClr val="000000"/>
                </a:solidFill>
                <a:latin typeface="Menlo-Regular"/>
              </a:rPr>
              <a:t>SparkContext</a:t>
            </a:r>
            <a:r>
              <a:rPr lang="en-US" sz="1400">
                <a:solidFill>
                  <a:srgbClr val="000000"/>
                </a:solidFill>
                <a:latin typeface="Menlo-Regular"/>
              </a:rPr>
              <a:t>(</a:t>
            </a:r>
            <a:r>
              <a:rPr lang="en-US" sz="1400" err="1">
                <a:solidFill>
                  <a:srgbClr val="7B248D"/>
                </a:solidFill>
                <a:latin typeface="Menlo-Regular"/>
              </a:rPr>
              <a:t>conf</a:t>
            </a:r>
            <a:r>
              <a:rPr lang="en-US" sz="1400">
                <a:solidFill>
                  <a:srgbClr val="000000"/>
                </a:solidFill>
                <a:latin typeface="Menlo-Regular"/>
              </a:rPr>
              <a:t>)</a:t>
            </a:r>
          </a:p>
          <a:p>
            <a:endParaRPr lang="en-US" sz="1400">
              <a:solidFill>
                <a:srgbClr val="000000"/>
              </a:solidFill>
              <a:latin typeface="Helvetica" panose="020B0604020202020204" pitchFamily="34" charset="0"/>
            </a:endParaRPr>
          </a:p>
          <a:p>
            <a:r>
              <a:rPr lang="en-US" sz="1400" err="1">
                <a:solidFill>
                  <a:srgbClr val="7B248D"/>
                </a:solidFill>
                <a:latin typeface="Menlo-Regular"/>
              </a:rPr>
              <a:t>sc</a:t>
            </a:r>
            <a:r>
              <a:rPr lang="en-US" sz="1400" err="1">
                <a:solidFill>
                  <a:srgbClr val="333333"/>
                </a:solidFill>
                <a:latin typeface="Menlo-Regular"/>
              </a:rPr>
              <a:t>.textFile</a:t>
            </a:r>
            <a:r>
              <a:rPr lang="en-US" sz="1400">
                <a:solidFill>
                  <a:srgbClr val="333333"/>
                </a:solidFill>
                <a:latin typeface="Menlo-Regular"/>
              </a:rPr>
              <a:t>(words)</a:t>
            </a:r>
          </a:p>
          <a:p>
            <a:r>
              <a:rPr lang="en-US" sz="1400">
                <a:solidFill>
                  <a:srgbClr val="000000"/>
                </a:solidFill>
                <a:latin typeface="Menlo-Regular"/>
              </a:rPr>
              <a:t>.</a:t>
            </a:r>
            <a:r>
              <a:rPr lang="en-US" sz="1400" err="1">
                <a:solidFill>
                  <a:srgbClr val="000000"/>
                </a:solidFill>
                <a:latin typeface="Menlo-Regular"/>
              </a:rPr>
              <a:t>flatMap</a:t>
            </a:r>
            <a:r>
              <a:rPr lang="en-US" sz="1400">
                <a:solidFill>
                  <a:srgbClr val="000000"/>
                </a:solidFill>
                <a:latin typeface="Menlo-Regular"/>
              </a:rPr>
              <a:t>(_.split(</a:t>
            </a:r>
            <a:r>
              <a:rPr lang="en-US" sz="1400">
                <a:solidFill>
                  <a:srgbClr val="00892B"/>
                </a:solidFill>
                <a:latin typeface="Menlo-Regular"/>
              </a:rPr>
              <a:t>"\\s+"</a:t>
            </a:r>
            <a:r>
              <a:rPr lang="en-US" sz="1400">
                <a:solidFill>
                  <a:srgbClr val="000000"/>
                </a:solidFill>
                <a:latin typeface="Menlo-Regular"/>
              </a:rPr>
              <a:t>))</a:t>
            </a:r>
          </a:p>
          <a:p>
            <a:r>
              <a:rPr lang="en-US" sz="1400">
                <a:solidFill>
                  <a:srgbClr val="333333"/>
                </a:solidFill>
                <a:latin typeface="Menlo-Regular"/>
              </a:rPr>
              <a:t>.map(word </a:t>
            </a:r>
            <a:r>
              <a:rPr lang="en-US" sz="1400">
                <a:solidFill>
                  <a:srgbClr val="A71D5E"/>
                </a:solidFill>
                <a:latin typeface="Menlo-Regular"/>
              </a:rPr>
              <a:t>=&gt; </a:t>
            </a:r>
            <a:r>
              <a:rPr lang="en-US" sz="1400">
                <a:solidFill>
                  <a:srgbClr val="333333"/>
                </a:solidFill>
                <a:latin typeface="Menlo-Regular"/>
              </a:rPr>
              <a:t>(</a:t>
            </a:r>
            <a:r>
              <a:rPr lang="en-US" sz="1400" err="1">
                <a:solidFill>
                  <a:srgbClr val="333333"/>
                </a:solidFill>
                <a:latin typeface="Menlo-Regular"/>
              </a:rPr>
              <a:t>word.toLowerCase</a:t>
            </a:r>
            <a:r>
              <a:rPr lang="en-US" sz="1400">
                <a:solidFill>
                  <a:srgbClr val="333333"/>
                </a:solidFill>
                <a:latin typeface="Menlo-Regular"/>
              </a:rPr>
              <a:t>, </a:t>
            </a:r>
            <a:r>
              <a:rPr lang="en-US" sz="1400">
                <a:solidFill>
                  <a:srgbClr val="0086B4"/>
                </a:solidFill>
                <a:latin typeface="Menlo-Regular"/>
              </a:rPr>
              <a:t>1</a:t>
            </a:r>
            <a:r>
              <a:rPr lang="en-US" sz="1400">
                <a:solidFill>
                  <a:srgbClr val="333333"/>
                </a:solidFill>
                <a:latin typeface="Menlo-Regular"/>
              </a:rPr>
              <a:t>))</a:t>
            </a:r>
          </a:p>
          <a:p>
            <a:r>
              <a:rPr lang="en-US" sz="1400">
                <a:solidFill>
                  <a:srgbClr val="333333"/>
                </a:solidFill>
                <a:latin typeface="Menlo-Regular"/>
              </a:rPr>
              <a:t>.</a:t>
            </a:r>
            <a:r>
              <a:rPr lang="en-US" sz="1400" err="1">
                <a:solidFill>
                  <a:srgbClr val="333333"/>
                </a:solidFill>
                <a:latin typeface="Menlo-Regular"/>
              </a:rPr>
              <a:t>reduceByKey</a:t>
            </a:r>
            <a:r>
              <a:rPr lang="en-US" sz="1400">
                <a:solidFill>
                  <a:srgbClr val="333333"/>
                </a:solidFill>
                <a:latin typeface="Menlo-Regular"/>
              </a:rPr>
              <a:t>(_ </a:t>
            </a:r>
            <a:r>
              <a:rPr lang="en-US" sz="1400">
                <a:solidFill>
                  <a:srgbClr val="A71D5E"/>
                </a:solidFill>
                <a:latin typeface="Menlo-Regular"/>
              </a:rPr>
              <a:t>+ </a:t>
            </a:r>
            <a:r>
              <a:rPr lang="en-US" sz="1400">
                <a:solidFill>
                  <a:srgbClr val="333333"/>
                </a:solidFill>
                <a:latin typeface="Menlo-Regular"/>
              </a:rPr>
              <a:t>_)</a:t>
            </a:r>
          </a:p>
          <a:p>
            <a:r>
              <a:rPr lang="en-US" sz="1400">
                <a:solidFill>
                  <a:srgbClr val="333333"/>
                </a:solidFill>
                <a:latin typeface="Menlo-Regular"/>
              </a:rPr>
              <a:t>.collect </a:t>
            </a:r>
            <a:r>
              <a:rPr lang="en-US" sz="1400" err="1">
                <a:solidFill>
                  <a:srgbClr val="333333"/>
                </a:solidFill>
                <a:latin typeface="Menlo-Regular"/>
              </a:rPr>
              <a:t>foreach</a:t>
            </a:r>
            <a:r>
              <a:rPr lang="en-US" sz="1400">
                <a:solidFill>
                  <a:srgbClr val="333333"/>
                </a:solidFill>
                <a:latin typeface="Menlo-Regular"/>
              </a:rPr>
              <a:t> </a:t>
            </a:r>
            <a:r>
              <a:rPr lang="en-US" sz="1400" err="1">
                <a:solidFill>
                  <a:srgbClr val="333333"/>
                </a:solidFill>
                <a:latin typeface="Menlo-Regular"/>
              </a:rPr>
              <a:t>println</a:t>
            </a:r>
            <a:endParaRPr lang="en-US" sz="1400"/>
          </a:p>
        </p:txBody>
      </p:sp>
      <p:sp>
        <p:nvSpPr>
          <p:cNvPr id="7" name="Rectangle 6"/>
          <p:cNvSpPr/>
          <p:nvPr/>
        </p:nvSpPr>
        <p:spPr>
          <a:xfrm>
            <a:off x="623037" y="5591881"/>
            <a:ext cx="2039982" cy="369332"/>
          </a:xfrm>
          <a:prstGeom prst="rect">
            <a:avLst/>
          </a:prstGeom>
        </p:spPr>
        <p:txBody>
          <a:bodyPr wrap="none">
            <a:spAutoFit/>
          </a:bodyPr>
          <a:lstStyle/>
          <a:p>
            <a:r>
              <a:rPr lang="en-US">
                <a:latin typeface="Helvetica" panose="020B0604020202020204" pitchFamily="34" charset="0"/>
              </a:rPr>
              <a:t>Basic Word Count</a:t>
            </a:r>
            <a:endParaRPr lang="en-US"/>
          </a:p>
        </p:txBody>
      </p:sp>
      <p:sp>
        <p:nvSpPr>
          <p:cNvPr id="8" name="Rectangle 7"/>
          <p:cNvSpPr/>
          <p:nvPr/>
        </p:nvSpPr>
        <p:spPr>
          <a:xfrm>
            <a:off x="4039368" y="2598511"/>
            <a:ext cx="6062728" cy="1661993"/>
          </a:xfrm>
          <a:prstGeom prst="rect">
            <a:avLst/>
          </a:prstGeom>
        </p:spPr>
        <p:txBody>
          <a:bodyPr wrap="square">
            <a:spAutoFit/>
          </a:bodyPr>
          <a:lstStyle/>
          <a:p>
            <a:r>
              <a:rPr lang="en-US" sz="1200">
                <a:solidFill>
                  <a:srgbClr val="333333"/>
                </a:solidFill>
                <a:latin typeface="Menlo-Regular"/>
              </a:rPr>
              <a:t>/** Returns the top (k) highest temps for any location in the `year`. */</a:t>
            </a:r>
          </a:p>
          <a:p>
            <a:r>
              <a:rPr lang="en-US" sz="1200" b="1" err="1">
                <a:solidFill>
                  <a:srgbClr val="000000"/>
                </a:solidFill>
                <a:latin typeface="Menlo-Bold"/>
              </a:rPr>
              <a:t>val</a:t>
            </a:r>
            <a:r>
              <a:rPr lang="en-US" sz="1200" b="1">
                <a:solidFill>
                  <a:srgbClr val="000000"/>
                </a:solidFill>
                <a:latin typeface="Menlo-Bold"/>
              </a:rPr>
              <a:t> k = 20</a:t>
            </a:r>
          </a:p>
          <a:p>
            <a:r>
              <a:rPr lang="en-US" sz="1400" err="1">
                <a:solidFill>
                  <a:srgbClr val="000000"/>
                </a:solidFill>
                <a:latin typeface="Menlo-Regular"/>
              </a:rPr>
              <a:t>def</a:t>
            </a:r>
            <a:r>
              <a:rPr lang="en-US" sz="1400">
                <a:solidFill>
                  <a:srgbClr val="000000"/>
                </a:solidFill>
                <a:latin typeface="Menlo-Regular"/>
              </a:rPr>
              <a:t> </a:t>
            </a:r>
            <a:r>
              <a:rPr lang="en-US" sz="1400" err="1">
                <a:solidFill>
                  <a:srgbClr val="000000"/>
                </a:solidFill>
                <a:latin typeface="Menlo-Regular"/>
              </a:rPr>
              <a:t>topK</a:t>
            </a:r>
            <a:r>
              <a:rPr lang="en-US" sz="1400">
                <a:solidFill>
                  <a:srgbClr val="000000"/>
                </a:solidFill>
                <a:latin typeface="Menlo-Regular"/>
              </a:rPr>
              <a:t>(aggregate: </a:t>
            </a:r>
            <a:r>
              <a:rPr lang="en-US" sz="1400" err="1">
                <a:solidFill>
                  <a:srgbClr val="000000"/>
                </a:solidFill>
                <a:latin typeface="Menlo-Regular"/>
              </a:rPr>
              <a:t>Seq</a:t>
            </a:r>
            <a:r>
              <a:rPr lang="en-US" sz="1400">
                <a:solidFill>
                  <a:srgbClr val="000000"/>
                </a:solidFill>
                <a:latin typeface="Menlo-Regular"/>
              </a:rPr>
              <a:t>[Double]): </a:t>
            </a:r>
            <a:r>
              <a:rPr lang="en-US" sz="1400" err="1">
                <a:solidFill>
                  <a:srgbClr val="000000"/>
                </a:solidFill>
                <a:latin typeface="Menlo-Regular"/>
              </a:rPr>
              <a:t>Seq</a:t>
            </a:r>
            <a:r>
              <a:rPr lang="en-US" sz="1400">
                <a:solidFill>
                  <a:srgbClr val="000000"/>
                </a:solidFill>
                <a:latin typeface="Menlo-Regular"/>
              </a:rPr>
              <a:t>[Double] =</a:t>
            </a:r>
          </a:p>
          <a:p>
            <a:r>
              <a:rPr lang="en-US" sz="1400" b="1" err="1">
                <a:solidFill>
                  <a:srgbClr val="A71D5E"/>
                </a:solidFill>
                <a:latin typeface="Menlo-Bold"/>
              </a:rPr>
              <a:t>sc</a:t>
            </a:r>
            <a:r>
              <a:rPr lang="en-US" sz="1400" b="1" err="1">
                <a:solidFill>
                  <a:srgbClr val="333333"/>
                </a:solidFill>
                <a:latin typeface="Menlo-Bold"/>
              </a:rPr>
              <a:t>.parallelize</a:t>
            </a:r>
            <a:r>
              <a:rPr lang="en-US" sz="1400" b="1">
                <a:solidFill>
                  <a:srgbClr val="333333"/>
                </a:solidFill>
                <a:latin typeface="Menlo-Bold"/>
              </a:rPr>
              <a:t>(</a:t>
            </a:r>
            <a:r>
              <a:rPr lang="en-US" sz="1400">
                <a:solidFill>
                  <a:srgbClr val="333333"/>
                </a:solidFill>
                <a:latin typeface="Menlo-Regular"/>
              </a:rPr>
              <a:t>aggregate</a:t>
            </a:r>
            <a:r>
              <a:rPr lang="en-US" sz="1400" b="1">
                <a:solidFill>
                  <a:srgbClr val="333333"/>
                </a:solidFill>
                <a:latin typeface="Menlo-Bold"/>
              </a:rPr>
              <a:t>).top(</a:t>
            </a:r>
            <a:r>
              <a:rPr lang="en-US" sz="1400">
                <a:solidFill>
                  <a:srgbClr val="333333"/>
                </a:solidFill>
                <a:latin typeface="Menlo-Regular"/>
              </a:rPr>
              <a:t>k</a:t>
            </a:r>
            <a:r>
              <a:rPr lang="en-US" sz="1400" b="1">
                <a:solidFill>
                  <a:srgbClr val="333333"/>
                </a:solidFill>
                <a:latin typeface="Menlo-Bold"/>
              </a:rPr>
              <a:t>)</a:t>
            </a:r>
          </a:p>
          <a:p>
            <a:endParaRPr lang="en-US" sz="1000">
              <a:solidFill>
                <a:srgbClr val="000000"/>
              </a:solidFill>
              <a:latin typeface="Helvetica" panose="020B0604020202020204" pitchFamily="34" charset="0"/>
            </a:endParaRPr>
          </a:p>
          <a:p>
            <a:r>
              <a:rPr lang="en-US" sz="1200">
                <a:solidFill>
                  <a:srgbClr val="333333"/>
                </a:solidFill>
                <a:latin typeface="Menlo-Regular"/>
              </a:rPr>
              <a:t>/** Returns the top (k) highest temps … in a Future */</a:t>
            </a:r>
          </a:p>
          <a:p>
            <a:r>
              <a:rPr lang="en-US" sz="1400" err="1">
                <a:solidFill>
                  <a:srgbClr val="000000"/>
                </a:solidFill>
                <a:latin typeface="Menlo-Regular"/>
              </a:rPr>
              <a:t>def</a:t>
            </a:r>
            <a:r>
              <a:rPr lang="en-US" sz="1400">
                <a:solidFill>
                  <a:srgbClr val="000000"/>
                </a:solidFill>
                <a:latin typeface="Menlo-Regular"/>
              </a:rPr>
              <a:t> </a:t>
            </a:r>
            <a:r>
              <a:rPr lang="en-US" sz="1400" err="1">
                <a:solidFill>
                  <a:srgbClr val="000000"/>
                </a:solidFill>
                <a:latin typeface="Menlo-Regular"/>
              </a:rPr>
              <a:t>topK</a:t>
            </a:r>
            <a:r>
              <a:rPr lang="en-US" sz="1400">
                <a:solidFill>
                  <a:srgbClr val="000000"/>
                </a:solidFill>
                <a:latin typeface="Menlo-Regular"/>
              </a:rPr>
              <a:t>(aggregate: </a:t>
            </a:r>
            <a:r>
              <a:rPr lang="en-US" sz="1400" err="1">
                <a:solidFill>
                  <a:srgbClr val="000000"/>
                </a:solidFill>
                <a:latin typeface="Menlo-Regular"/>
              </a:rPr>
              <a:t>Seq</a:t>
            </a:r>
            <a:r>
              <a:rPr lang="en-US" sz="1400">
                <a:solidFill>
                  <a:srgbClr val="000000"/>
                </a:solidFill>
                <a:latin typeface="Menlo-Regular"/>
              </a:rPr>
              <a:t>[Double]): Future[</a:t>
            </a:r>
            <a:r>
              <a:rPr lang="en-US" sz="1400" err="1">
                <a:solidFill>
                  <a:srgbClr val="000000"/>
                </a:solidFill>
                <a:latin typeface="Menlo-Regular"/>
              </a:rPr>
              <a:t>Seq</a:t>
            </a:r>
            <a:r>
              <a:rPr lang="en-US" sz="1400">
                <a:solidFill>
                  <a:srgbClr val="000000"/>
                </a:solidFill>
                <a:latin typeface="Menlo-Regular"/>
              </a:rPr>
              <a:t>[Double]] =</a:t>
            </a:r>
          </a:p>
          <a:p>
            <a:r>
              <a:rPr lang="en-US" sz="1400" b="1" err="1">
                <a:solidFill>
                  <a:srgbClr val="A71D5E"/>
                </a:solidFill>
                <a:latin typeface="Menlo-Bold"/>
              </a:rPr>
              <a:t>sc</a:t>
            </a:r>
            <a:r>
              <a:rPr lang="en-US" sz="1400" b="1" err="1">
                <a:solidFill>
                  <a:srgbClr val="333333"/>
                </a:solidFill>
                <a:latin typeface="Menlo-Bold"/>
              </a:rPr>
              <a:t>.parallelize</a:t>
            </a:r>
            <a:r>
              <a:rPr lang="en-US" sz="1400" b="1">
                <a:solidFill>
                  <a:srgbClr val="333333"/>
                </a:solidFill>
                <a:latin typeface="Menlo-Bold"/>
              </a:rPr>
              <a:t>(</a:t>
            </a:r>
            <a:r>
              <a:rPr lang="en-US" sz="1400">
                <a:solidFill>
                  <a:srgbClr val="333333"/>
                </a:solidFill>
                <a:latin typeface="Menlo-Regular"/>
              </a:rPr>
              <a:t>aggregate</a:t>
            </a:r>
            <a:r>
              <a:rPr lang="en-US" sz="1400" b="1">
                <a:solidFill>
                  <a:srgbClr val="333333"/>
                </a:solidFill>
                <a:latin typeface="Menlo-Bold"/>
              </a:rPr>
              <a:t>).top(</a:t>
            </a:r>
            <a:r>
              <a:rPr lang="en-US" sz="1400">
                <a:solidFill>
                  <a:srgbClr val="333333"/>
                </a:solidFill>
                <a:latin typeface="Menlo-Regular"/>
              </a:rPr>
              <a:t>k</a:t>
            </a:r>
            <a:r>
              <a:rPr lang="en-US" sz="1400" b="1">
                <a:solidFill>
                  <a:srgbClr val="333333"/>
                </a:solidFill>
                <a:latin typeface="Menlo-Bold"/>
              </a:rPr>
              <a:t>).</a:t>
            </a:r>
            <a:r>
              <a:rPr lang="en-US" sz="1400" b="1" err="1">
                <a:solidFill>
                  <a:srgbClr val="333333"/>
                </a:solidFill>
                <a:latin typeface="Menlo-Bold"/>
              </a:rPr>
              <a:t>collectAsync</a:t>
            </a:r>
            <a:endParaRPr lang="en-US" sz="1400"/>
          </a:p>
        </p:txBody>
      </p:sp>
      <p:sp>
        <p:nvSpPr>
          <p:cNvPr id="9" name="Rectangle 8"/>
          <p:cNvSpPr/>
          <p:nvPr/>
        </p:nvSpPr>
        <p:spPr>
          <a:xfrm>
            <a:off x="593463" y="3244841"/>
            <a:ext cx="1851854" cy="369332"/>
          </a:xfrm>
          <a:prstGeom prst="rect">
            <a:avLst/>
          </a:prstGeom>
        </p:spPr>
        <p:txBody>
          <a:bodyPr wrap="none">
            <a:spAutoFit/>
          </a:bodyPr>
          <a:lstStyle/>
          <a:p>
            <a:r>
              <a:rPr lang="en-US">
                <a:latin typeface="Helvetica" panose="020B0604020202020204" pitchFamily="34" charset="0"/>
              </a:rPr>
              <a:t>Easy to Use API</a:t>
            </a:r>
            <a:endParaRPr lang="en-US"/>
          </a:p>
        </p:txBody>
      </p:sp>
    </p:spTree>
    <p:extLst>
      <p:ext uri="{BB962C8B-B14F-4D97-AF65-F5344CB8AC3E}">
        <p14:creationId xmlns:p14="http://schemas.microsoft.com/office/powerpoint/2010/main" val="7923689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Spark Use Cases</a:t>
            </a:r>
          </a:p>
        </p:txBody>
      </p:sp>
      <p:sp>
        <p:nvSpPr>
          <p:cNvPr id="4" name="Text Placeholder 5"/>
          <p:cNvSpPr>
            <a:spLocks noGrp="1"/>
          </p:cNvSpPr>
          <p:nvPr>
            <p:ph type="body" sz="quarter" idx="10"/>
          </p:nvPr>
        </p:nvSpPr>
        <p:spPr>
          <a:xfrm>
            <a:off x="307043" y="1574639"/>
            <a:ext cx="4669403" cy="3626785"/>
          </a:xfrm>
        </p:spPr>
        <p:txBody>
          <a:bodyPr/>
          <a:lstStyle/>
          <a:p>
            <a:r>
              <a:rPr lang="en-US" sz="2800"/>
              <a:t>Interactive Data Analysis and BI</a:t>
            </a:r>
          </a:p>
          <a:p>
            <a:r>
              <a:rPr lang="en-US" sz="2800"/>
              <a:t>Iterative Machine Learning</a:t>
            </a:r>
          </a:p>
          <a:p>
            <a:r>
              <a:rPr lang="en-US" sz="2800"/>
              <a:t>Streaming and Real Time data analysis</a:t>
            </a:r>
          </a:p>
        </p:txBody>
      </p:sp>
      <p:pic>
        <p:nvPicPr>
          <p:cNvPr id="5" name="Picture 4"/>
          <p:cNvPicPr/>
          <p:nvPr/>
        </p:nvPicPr>
        <p:blipFill rotWithShape="1">
          <a:blip r:embed="rId3"/>
          <a:srcRect l="25828" t="37047" r="26515" b="10335"/>
          <a:stretch/>
        </p:blipFill>
        <p:spPr bwMode="auto">
          <a:xfrm>
            <a:off x="5671038" y="1245702"/>
            <a:ext cx="5996354" cy="42846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782200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88367" y="1445869"/>
            <a:ext cx="11653523" cy="4224169"/>
          </a:xfrm>
        </p:spPr>
        <p:txBody>
          <a:bodyPr/>
          <a:lstStyle/>
          <a:p>
            <a:r>
              <a:rPr lang="en-US"/>
              <a:t>Power BI </a:t>
            </a:r>
          </a:p>
          <a:p>
            <a:pPr lvl="1"/>
            <a:r>
              <a:rPr lang="en-US">
                <a:hlinkClick r:id="rId3"/>
              </a:rPr>
              <a:t>https://azure.microsoft.com/en-us/documentation/articles/hdinsight-apache-spark-use-bi-tools/</a:t>
            </a:r>
            <a:r>
              <a:rPr lang="en-US"/>
              <a:t> </a:t>
            </a:r>
          </a:p>
          <a:p>
            <a:r>
              <a:rPr lang="en-US"/>
              <a:t>Zeppelin </a:t>
            </a:r>
          </a:p>
          <a:p>
            <a:pPr lvl="1"/>
            <a:r>
              <a:rPr lang="en-US">
                <a:hlinkClick r:id="rId4"/>
              </a:rPr>
              <a:t>https://azure.microsoft.com/en-us/documentation/articles/hdinsight-apache-spark-use-zeppelin-notebook/</a:t>
            </a:r>
            <a:r>
              <a:rPr lang="en-US"/>
              <a:t>   </a:t>
            </a:r>
          </a:p>
          <a:p>
            <a:r>
              <a:rPr lang="en-US" err="1"/>
              <a:t>Jupyter</a:t>
            </a:r>
            <a:r>
              <a:rPr lang="en-US"/>
              <a:t>/ </a:t>
            </a:r>
            <a:r>
              <a:rPr lang="en-US" err="1"/>
              <a:t>iPython</a:t>
            </a:r>
            <a:r>
              <a:rPr lang="en-US"/>
              <a:t> Notebook</a:t>
            </a:r>
          </a:p>
          <a:p>
            <a:pPr lvl="1"/>
            <a:r>
              <a:rPr lang="en-US">
                <a:hlinkClick r:id="rId5"/>
              </a:rPr>
              <a:t>https://azure.microsoft.com/en-us/documentation/articles/hdinsight-apache-spark-jupyter-notebook-install-locally/</a:t>
            </a:r>
            <a:r>
              <a:rPr lang="en-US"/>
              <a:t> </a:t>
            </a:r>
          </a:p>
        </p:txBody>
      </p:sp>
      <p:sp>
        <p:nvSpPr>
          <p:cNvPr id="17" name="Title 16"/>
          <p:cNvSpPr>
            <a:spLocks noGrp="1"/>
          </p:cNvSpPr>
          <p:nvPr>
            <p:ph type="title"/>
          </p:nvPr>
        </p:nvSpPr>
        <p:spPr/>
        <p:txBody>
          <a:bodyPr/>
          <a:lstStyle/>
          <a:p>
            <a:r>
              <a:rPr lang="en-US"/>
              <a:t>Reporting Tools with Spark </a:t>
            </a:r>
          </a:p>
        </p:txBody>
      </p:sp>
    </p:spTree>
    <p:extLst>
      <p:ext uri="{BB962C8B-B14F-4D97-AF65-F5344CB8AC3E}">
        <p14:creationId xmlns:p14="http://schemas.microsoft.com/office/powerpoint/2010/main" val="11433789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t>Series Topics</a:t>
            </a:r>
          </a:p>
        </p:txBody>
      </p:sp>
      <p:graphicFrame>
        <p:nvGraphicFramePr>
          <p:cNvPr id="4" name="Content Placeholder 3"/>
          <p:cNvGraphicFramePr>
            <a:graphicFrameLocks noGrp="1"/>
          </p:cNvGraphicFramePr>
          <p:nvPr>
            <p:ph sz="quarter" idx="10"/>
            <p:extLst/>
          </p:nvPr>
        </p:nvGraphicFramePr>
        <p:xfrm>
          <a:off x="379412" y="1417636"/>
          <a:ext cx="11461780" cy="3893488"/>
        </p:xfrm>
        <a:graphic>
          <a:graphicData uri="http://schemas.openxmlformats.org/drawingml/2006/table">
            <a:tbl>
              <a:tblPr firstRow="1" bandRow="1">
                <a:tableStyleId>{5C22544A-7EE6-4342-B048-85BDC9FD1C3A}</a:tableStyleId>
              </a:tblPr>
              <a:tblGrid>
                <a:gridCol w="7648905">
                  <a:extLst>
                    <a:ext uri="{9D8B030D-6E8A-4147-A177-3AD203B41FA5}">
                      <a16:colId xmlns:a16="http://schemas.microsoft.com/office/drawing/2014/main" val="1632794655"/>
                    </a:ext>
                  </a:extLst>
                </a:gridCol>
                <a:gridCol w="3812875">
                  <a:extLst>
                    <a:ext uri="{9D8B030D-6E8A-4147-A177-3AD203B41FA5}">
                      <a16:colId xmlns:a16="http://schemas.microsoft.com/office/drawing/2014/main" val="3831556021"/>
                    </a:ext>
                  </a:extLst>
                </a:gridCol>
              </a:tblGrid>
              <a:tr h="767632">
                <a:tc gridSpan="2">
                  <a:txBody>
                    <a:bodyPr/>
                    <a:lstStyle/>
                    <a:p>
                      <a:r>
                        <a:rPr lang="en-US" sz="3600">
                          <a:latin typeface="Segoe UI Light" panose="020B0502040204020203" pitchFamily="34" charset="0"/>
                          <a:cs typeface="Segoe UI Light" panose="020B0502040204020203" pitchFamily="34" charset="0"/>
                        </a:rPr>
                        <a:t>Designing and Implementing Big Data Analytics Solutions</a:t>
                      </a:r>
                    </a:p>
                  </a:txBody>
                  <a:tcPr anchor="ctr"/>
                </a:tc>
                <a:tc hMerge="1">
                  <a:txBody>
                    <a:bodyPr/>
                    <a:lstStyle/>
                    <a:p>
                      <a:endParaRPr lang="en-US" sz="360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val="1789177411"/>
                  </a:ext>
                </a:extLst>
              </a:tr>
              <a:tr h="767632">
                <a:tc>
                  <a:txBody>
                    <a:bodyPr/>
                    <a:lstStyle/>
                    <a:p>
                      <a:r>
                        <a:rPr lang="en-US" sz="2400">
                          <a:solidFill>
                            <a:srgbClr val="C00000"/>
                          </a:solidFill>
                          <a:latin typeface="Segoe UI Light" panose="020B0502040204020203" pitchFamily="34" charset="0"/>
                          <a:cs typeface="Segoe UI Light" panose="020B0502040204020203" pitchFamily="34" charset="0"/>
                        </a:rPr>
                        <a:t>01 | Design big data real-time processing solutions</a:t>
                      </a:r>
                    </a:p>
                  </a:txBody>
                  <a:tcPr anchor="ctr"/>
                </a:tc>
                <a:tc>
                  <a:txBody>
                    <a:bodyPr/>
                    <a:lstStyle/>
                    <a:p>
                      <a:r>
                        <a:rPr lang="en-US" sz="2400">
                          <a:solidFill>
                            <a:srgbClr val="C00000"/>
                          </a:solidFill>
                          <a:latin typeface="Segoe UI Light" panose="020B0502040204020203" pitchFamily="34" charset="0"/>
                          <a:cs typeface="Segoe UI Light" panose="020B0502040204020203" pitchFamily="34" charset="0"/>
                        </a:rPr>
                        <a:t>Carla Staeben</a:t>
                      </a:r>
                    </a:p>
                  </a:txBody>
                  <a:tcPr anchor="ctr"/>
                </a:tc>
                <a:extLst>
                  <a:ext uri="{0D108BD9-81ED-4DB2-BD59-A6C34878D82A}">
                    <a16:rowId xmlns:a16="http://schemas.microsoft.com/office/drawing/2014/main" val="3842815335"/>
                  </a:ext>
                </a:extLst>
              </a:tr>
              <a:tr h="767632">
                <a:tc>
                  <a:txBody>
                    <a:bodyPr/>
                    <a:lstStyle/>
                    <a:p>
                      <a:r>
                        <a:rPr lang="en-US" sz="2400">
                          <a:latin typeface="Segoe UI Light" panose="020B0502040204020203" pitchFamily="34" charset="0"/>
                          <a:cs typeface="Segoe UI Light" panose="020B0502040204020203" pitchFamily="34" charset="0"/>
                        </a:rPr>
                        <a:t>02 | Design machine-learning solutions</a:t>
                      </a:r>
                    </a:p>
                  </a:txBody>
                  <a:tcPr anchor="ctr"/>
                </a:tc>
                <a:tc>
                  <a:txBody>
                    <a:bodyPr/>
                    <a:lstStyle/>
                    <a:p>
                      <a:r>
                        <a:rPr lang="en-US" sz="2400">
                          <a:latin typeface="Segoe UI Light" panose="020B0502040204020203" pitchFamily="34" charset="0"/>
                          <a:cs typeface="Segoe UI Light" panose="020B0502040204020203" pitchFamily="34" charset="0"/>
                        </a:rPr>
                        <a:t>Andre Magni, Kay Apperson</a:t>
                      </a:r>
                    </a:p>
                  </a:txBody>
                  <a:tcPr anchor="ctr"/>
                </a:tc>
                <a:extLst>
                  <a:ext uri="{0D108BD9-81ED-4DB2-BD59-A6C34878D82A}">
                    <a16:rowId xmlns:a16="http://schemas.microsoft.com/office/drawing/2014/main" val="321066646"/>
                  </a:ext>
                </a:extLst>
              </a:tr>
              <a:tr h="767632">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sz="2400">
                          <a:latin typeface="Segoe UI Light" panose="020B0502040204020203" pitchFamily="34" charset="0"/>
                          <a:cs typeface="Segoe UI Light" panose="020B0502040204020203" pitchFamily="34" charset="0"/>
                        </a:rPr>
                        <a:t>03</a:t>
                      </a:r>
                      <a:r>
                        <a:rPr lang="en-US" sz="2400" baseline="0">
                          <a:latin typeface="Segoe UI Light" panose="020B0502040204020203" pitchFamily="34" charset="0"/>
                          <a:cs typeface="Segoe UI Light" panose="020B0502040204020203" pitchFamily="34" charset="0"/>
                        </a:rPr>
                        <a:t> | Operationalize end-to-end cloud analytics solutions</a:t>
                      </a:r>
                      <a:endParaRPr lang="en-US" sz="2400">
                        <a:latin typeface="Segoe UI Light" panose="020B0502040204020203" pitchFamily="34" charset="0"/>
                        <a:cs typeface="Segoe UI Light" panose="020B0502040204020203" pitchFamily="34" charset="0"/>
                      </a:endParaRPr>
                    </a:p>
                  </a:txBody>
                  <a:tcPr anchor="ctr"/>
                </a:tc>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sz="2400">
                          <a:latin typeface="Segoe UI Light" panose="020B0502040204020203" pitchFamily="34" charset="0"/>
                          <a:cs typeface="Segoe UI Light" panose="020B0502040204020203" pitchFamily="34" charset="0"/>
                        </a:rPr>
                        <a:t>Venks Mantha</a:t>
                      </a:r>
                    </a:p>
                  </a:txBody>
                  <a:tcPr anchor="ctr"/>
                </a:tc>
                <a:extLst>
                  <a:ext uri="{0D108BD9-81ED-4DB2-BD59-A6C34878D82A}">
                    <a16:rowId xmlns:a16="http://schemas.microsoft.com/office/drawing/2014/main" val="3812060533"/>
                  </a:ext>
                </a:extLst>
              </a:tr>
              <a:tr h="767632">
                <a:tc>
                  <a:txBody>
                    <a:bodyPr/>
                    <a:lstStyle/>
                    <a:p>
                      <a:r>
                        <a:rPr lang="en-US" sz="2400">
                          <a:latin typeface="Segoe UI Light" panose="020B0502040204020203" pitchFamily="34" charset="0"/>
                          <a:cs typeface="Segoe UI Light" panose="020B0502040204020203" pitchFamily="34" charset="0"/>
                        </a:rPr>
                        <a:t>04 | Design big data batch processing and interactive solutions</a:t>
                      </a:r>
                    </a:p>
                  </a:txBody>
                  <a:tcPr anchor="ctr"/>
                </a:tc>
                <a:tc>
                  <a:txBody>
                    <a:bodyPr/>
                    <a:lstStyle/>
                    <a:p>
                      <a:r>
                        <a:rPr lang="en-US" sz="2400">
                          <a:latin typeface="Segoe UI Light" panose="020B0502040204020203" pitchFamily="34" charset="0"/>
                          <a:cs typeface="Segoe UI Light" panose="020B0502040204020203" pitchFamily="34" charset="0"/>
                        </a:rPr>
                        <a:t>Suresh Paul</a:t>
                      </a:r>
                    </a:p>
                  </a:txBody>
                  <a:tcPr anchor="ctr"/>
                </a:tc>
                <a:extLst>
                  <a:ext uri="{0D108BD9-81ED-4DB2-BD59-A6C34878D82A}">
                    <a16:rowId xmlns:a16="http://schemas.microsoft.com/office/drawing/2014/main" val="733235577"/>
                  </a:ext>
                </a:extLst>
              </a:tr>
            </a:tbl>
          </a:graphicData>
        </a:graphic>
      </p:graphicFrame>
    </p:spTree>
    <p:extLst>
      <p:ext uri="{BB962C8B-B14F-4D97-AF65-F5344CB8AC3E}">
        <p14:creationId xmlns:p14="http://schemas.microsoft.com/office/powerpoint/2010/main" val="238618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t>Big Data Lambda Architecture</a:t>
            </a:r>
            <a:br>
              <a:rPr lang="en-US"/>
            </a:br>
            <a:br>
              <a:rPr lang="en-US" sz="1600"/>
            </a:br>
            <a:r>
              <a:rPr lang="en-US" sz="2200"/>
              <a:t>Meant to be generic, fault tolerant  and outwardly scalable to support a wide range of workloads and use cases.</a:t>
            </a:r>
            <a:br>
              <a:rPr lang="en-US"/>
            </a:br>
            <a:endParaRPr lang="en-US"/>
          </a:p>
        </p:txBody>
      </p:sp>
      <p:sp>
        <p:nvSpPr>
          <p:cNvPr id="30" name="Title 2"/>
          <p:cNvSpPr txBox="1">
            <a:spLocks/>
          </p:cNvSpPr>
          <p:nvPr/>
        </p:nvSpPr>
        <p:spPr bwMode="ltGray">
          <a:xfrm>
            <a:off x="270894" y="1611678"/>
            <a:ext cx="4418120" cy="4800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1">
              <a:lumMod val="75000"/>
            </a:schemeClr>
          </a:solidFill>
          <a:ln>
            <a:noFill/>
          </a:ln>
          <a:extLst/>
        </p:spPr>
        <p:txBody>
          <a:bodyPr vert="horz" wrap="square" lIns="319964" tIns="868474" rIns="179234" bIns="868474"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336015" indent="-336015">
              <a:spcAft>
                <a:spcPts val="588"/>
              </a:spcAft>
              <a:buFont typeface="Arial" panose="020B0604020202020204" pitchFamily="34" charset="0"/>
              <a:buChar char="•"/>
            </a:pPr>
            <a:r>
              <a:rPr sz="2353" kern="0" spc="0">
                <a:solidFill>
                  <a:srgbClr val="FFFFFF"/>
                </a:solidFill>
              </a:rPr>
              <a:t>Batch layer</a:t>
            </a:r>
          </a:p>
          <a:p>
            <a:pPr marL="614539" indent="-336080">
              <a:spcAft>
                <a:spcPts val="588"/>
              </a:spcAft>
              <a:buFont typeface="Arial" panose="020B0604020202020204" pitchFamily="34" charset="0"/>
              <a:buChar char="•"/>
            </a:pPr>
            <a:r>
              <a:rPr sz="1765" kern="0" spc="0">
                <a:solidFill>
                  <a:srgbClr val="FFFFFF"/>
                </a:solidFill>
              </a:rPr>
              <a:t>Stores master dataset</a:t>
            </a:r>
          </a:p>
          <a:p>
            <a:pPr marL="614539" indent="-336080">
              <a:spcAft>
                <a:spcPts val="588"/>
              </a:spcAft>
              <a:buFont typeface="Arial" panose="020B0604020202020204" pitchFamily="34" charset="0"/>
              <a:buChar char="•"/>
            </a:pPr>
            <a:r>
              <a:rPr sz="1765" kern="0" spc="0">
                <a:solidFill>
                  <a:srgbClr val="FFFFFF"/>
                </a:solidFill>
              </a:rPr>
              <a:t>Compute arbitrary views</a:t>
            </a:r>
          </a:p>
          <a:p>
            <a:pPr marL="336015" indent="-336015">
              <a:spcBef>
                <a:spcPts val="1175"/>
              </a:spcBef>
              <a:spcAft>
                <a:spcPts val="588"/>
              </a:spcAft>
              <a:buFont typeface="Arial" panose="020B0604020202020204" pitchFamily="34" charset="0"/>
              <a:buChar char="•"/>
            </a:pPr>
            <a:r>
              <a:rPr sz="2353" kern="0" spc="0">
                <a:solidFill>
                  <a:srgbClr val="FFFFFF"/>
                </a:solidFill>
              </a:rPr>
              <a:t>Speed layer</a:t>
            </a:r>
          </a:p>
          <a:p>
            <a:pPr marL="614539" indent="-336080">
              <a:spcAft>
                <a:spcPts val="588"/>
              </a:spcAft>
              <a:buFont typeface="Arial" panose="020B0604020202020204" pitchFamily="34" charset="0"/>
              <a:buChar char="•"/>
            </a:pPr>
            <a:r>
              <a:rPr sz="1765" kern="0" spc="0">
                <a:solidFill>
                  <a:srgbClr val="FFFFFF"/>
                </a:solidFill>
              </a:rPr>
              <a:t>Fast, incremental algorithms</a:t>
            </a:r>
          </a:p>
          <a:p>
            <a:pPr marL="614539" indent="-336080">
              <a:spcAft>
                <a:spcPts val="588"/>
              </a:spcAft>
              <a:buFont typeface="Arial" panose="020B0604020202020204" pitchFamily="34" charset="0"/>
              <a:buChar char="•"/>
            </a:pPr>
            <a:r>
              <a:rPr sz="1765" kern="0" spc="0">
                <a:solidFill>
                  <a:srgbClr val="FFFFFF"/>
                </a:solidFill>
              </a:rPr>
              <a:t>Batch layer eventually overrides speed layer</a:t>
            </a:r>
          </a:p>
          <a:p>
            <a:pPr marL="336015" indent="-336015">
              <a:spcBef>
                <a:spcPts val="1175"/>
              </a:spcBef>
              <a:spcAft>
                <a:spcPts val="588"/>
              </a:spcAft>
              <a:buFont typeface="Arial" panose="020B0604020202020204" pitchFamily="34" charset="0"/>
              <a:buChar char="•"/>
            </a:pPr>
            <a:r>
              <a:rPr sz="2353" kern="0" spc="0">
                <a:solidFill>
                  <a:srgbClr val="FFFFFF"/>
                </a:solidFill>
              </a:rPr>
              <a:t>Serving layer</a:t>
            </a:r>
          </a:p>
          <a:p>
            <a:pPr marL="614539" indent="-336080">
              <a:spcAft>
                <a:spcPts val="588"/>
              </a:spcAft>
              <a:buFont typeface="Arial" panose="020B0604020202020204" pitchFamily="34" charset="0"/>
              <a:buChar char="•"/>
            </a:pPr>
            <a:r>
              <a:rPr sz="1765" kern="0" spc="0">
                <a:solidFill>
                  <a:srgbClr val="FFFFFF"/>
                </a:solidFill>
              </a:rPr>
              <a:t>Random access to batch views</a:t>
            </a:r>
          </a:p>
          <a:p>
            <a:pPr marL="614539" indent="-336080">
              <a:spcAft>
                <a:spcPts val="588"/>
              </a:spcAft>
              <a:buFont typeface="Arial" panose="020B0604020202020204" pitchFamily="34" charset="0"/>
              <a:buChar char="•"/>
            </a:pPr>
            <a:r>
              <a:rPr sz="1765" kern="0" spc="0">
                <a:solidFill>
                  <a:srgbClr val="FFFFFF"/>
                </a:solidFill>
              </a:rPr>
              <a:t>Updated by batch layer</a:t>
            </a:r>
          </a:p>
        </p:txBody>
      </p:sp>
      <p:sp>
        <p:nvSpPr>
          <p:cNvPr id="2" name="Rectangle 1"/>
          <p:cNvSpPr/>
          <p:nvPr/>
        </p:nvSpPr>
        <p:spPr bwMode="auto">
          <a:xfrm>
            <a:off x="7104215" y="4642410"/>
            <a:ext cx="2447750" cy="922922"/>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2331">
                <a:solidFill>
                  <a:srgbClr val="FFFFFF">
                    <a:alpha val="99000"/>
                  </a:srgbClr>
                </a:solidFill>
              </a:rPr>
              <a:t>Serving Layer</a:t>
            </a:r>
          </a:p>
        </p:txBody>
      </p:sp>
      <p:sp>
        <p:nvSpPr>
          <p:cNvPr id="29" name="Rectangle 28"/>
          <p:cNvSpPr/>
          <p:nvPr/>
        </p:nvSpPr>
        <p:spPr bwMode="auto">
          <a:xfrm>
            <a:off x="7104215" y="3465114"/>
            <a:ext cx="2447750" cy="922922"/>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2331">
                <a:solidFill>
                  <a:srgbClr val="FFFFFF">
                    <a:alpha val="99000"/>
                  </a:srgbClr>
                </a:solidFill>
              </a:rPr>
              <a:t>Speed Layer</a:t>
            </a:r>
          </a:p>
        </p:txBody>
      </p:sp>
      <p:sp>
        <p:nvSpPr>
          <p:cNvPr id="31" name="Rectangle 30"/>
          <p:cNvSpPr/>
          <p:nvPr/>
        </p:nvSpPr>
        <p:spPr bwMode="auto">
          <a:xfrm>
            <a:off x="7104215" y="2287818"/>
            <a:ext cx="2447750" cy="922922"/>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2331">
                <a:solidFill>
                  <a:srgbClr val="FFFFFF">
                    <a:alpha val="99000"/>
                  </a:srgbClr>
                </a:solidFill>
              </a:rPr>
              <a:t>Batch Layer</a:t>
            </a:r>
          </a:p>
        </p:txBody>
      </p:sp>
    </p:spTree>
    <p:extLst>
      <p:ext uri="{BB962C8B-B14F-4D97-AF65-F5344CB8AC3E}">
        <p14:creationId xmlns:p14="http://schemas.microsoft.com/office/powerpoint/2010/main" val="196570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The Batch Layer</a:t>
            </a:r>
          </a:p>
        </p:txBody>
      </p:sp>
      <p:sp>
        <p:nvSpPr>
          <p:cNvPr id="30" name="Title 2"/>
          <p:cNvSpPr txBox="1">
            <a:spLocks/>
          </p:cNvSpPr>
          <p:nvPr/>
        </p:nvSpPr>
        <p:spPr bwMode="ltGray">
          <a:xfrm>
            <a:off x="270894" y="1611678"/>
            <a:ext cx="4418120" cy="4800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1">
              <a:lumMod val="75000"/>
            </a:schemeClr>
          </a:solidFill>
          <a:ln>
            <a:noFill/>
          </a:ln>
          <a:extLst/>
        </p:spPr>
        <p:txBody>
          <a:bodyPr vert="horz" wrap="square" lIns="319964" tIns="868474" rIns="179234" bIns="868474"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448107" indent="-448107">
              <a:spcAft>
                <a:spcPts val="588"/>
              </a:spcAft>
              <a:buFont typeface="Arial" panose="020B0604020202020204" pitchFamily="34" charset="0"/>
              <a:buChar char="•"/>
            </a:pPr>
            <a:r>
              <a:rPr sz="2745" kern="0" spc="0">
                <a:solidFill>
                  <a:srgbClr val="FFFFFF"/>
                </a:solidFill>
              </a:rPr>
              <a:t>Stores master dataset (in append mode)</a:t>
            </a:r>
          </a:p>
          <a:p>
            <a:pPr marL="448107" indent="-448107">
              <a:spcAft>
                <a:spcPts val="588"/>
              </a:spcAft>
              <a:buFont typeface="Arial" panose="020B0604020202020204" pitchFamily="34" charset="0"/>
              <a:buChar char="•"/>
            </a:pPr>
            <a:r>
              <a:rPr sz="2745" kern="0" spc="0">
                <a:solidFill>
                  <a:srgbClr val="FFFFFF"/>
                </a:solidFill>
              </a:rPr>
              <a:t>Unrestrained computation</a:t>
            </a:r>
          </a:p>
          <a:p>
            <a:pPr marL="448107" indent="-448107">
              <a:spcAft>
                <a:spcPts val="588"/>
              </a:spcAft>
              <a:buFont typeface="Arial" panose="020B0604020202020204" pitchFamily="34" charset="0"/>
              <a:buChar char="•"/>
            </a:pPr>
            <a:r>
              <a:rPr sz="2745" kern="0" spc="0">
                <a:solidFill>
                  <a:srgbClr val="FFFFFF"/>
                </a:solidFill>
              </a:rPr>
              <a:t>Horizontally scalable</a:t>
            </a:r>
          </a:p>
          <a:p>
            <a:pPr marL="448107" indent="-448107">
              <a:spcAft>
                <a:spcPts val="588"/>
              </a:spcAft>
              <a:buFont typeface="Arial" panose="020B0604020202020204" pitchFamily="34" charset="0"/>
              <a:buChar char="•"/>
            </a:pPr>
            <a:r>
              <a:rPr sz="2745" kern="0" spc="0">
                <a:solidFill>
                  <a:srgbClr val="FFFFFF"/>
                </a:solidFill>
              </a:rPr>
              <a:t>High latency</a:t>
            </a:r>
          </a:p>
        </p:txBody>
      </p:sp>
      <p:sp>
        <p:nvSpPr>
          <p:cNvPr id="14" name="Rectangle 13"/>
          <p:cNvSpPr/>
          <p:nvPr/>
        </p:nvSpPr>
        <p:spPr bwMode="auto">
          <a:xfrm>
            <a:off x="5564751" y="3526992"/>
            <a:ext cx="1759768" cy="767247"/>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1961">
                <a:solidFill>
                  <a:srgbClr val="FFFFFF">
                    <a:alpha val="99000"/>
                  </a:srgbClr>
                </a:solidFill>
              </a:rPr>
              <a:t>Incoming data streams</a:t>
            </a:r>
          </a:p>
        </p:txBody>
      </p:sp>
      <p:sp>
        <p:nvSpPr>
          <p:cNvPr id="15" name="Rectangle 14"/>
          <p:cNvSpPr/>
          <p:nvPr/>
        </p:nvSpPr>
        <p:spPr bwMode="auto">
          <a:xfrm>
            <a:off x="7863316" y="3281780"/>
            <a:ext cx="1729700" cy="1257669"/>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1961">
                <a:solidFill>
                  <a:srgbClr val="FFFFFF">
                    <a:alpha val="99000"/>
                  </a:srgbClr>
                </a:solidFill>
              </a:rPr>
              <a:t>Master </a:t>
            </a:r>
          </a:p>
          <a:p>
            <a:pPr algn="ctr" defTabSz="913405"/>
            <a:r>
              <a:rPr lang="en-US" sz="1961">
                <a:solidFill>
                  <a:srgbClr val="FFFFFF">
                    <a:alpha val="99000"/>
                  </a:srgbClr>
                </a:solidFill>
              </a:rPr>
              <a:t>dataset</a:t>
            </a:r>
          </a:p>
        </p:txBody>
      </p:sp>
      <p:cxnSp>
        <p:nvCxnSpPr>
          <p:cNvPr id="21" name="Straight Arrow Connector 20"/>
          <p:cNvCxnSpPr>
            <a:stCxn id="14" idx="3"/>
            <a:endCxn id="15" idx="1"/>
          </p:cNvCxnSpPr>
          <p:nvPr/>
        </p:nvCxnSpPr>
        <p:spPr>
          <a:xfrm>
            <a:off x="7324520" y="3910615"/>
            <a:ext cx="538796" cy="0"/>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auto">
          <a:xfrm>
            <a:off x="10280567" y="2691402"/>
            <a:ext cx="1251258" cy="2531347"/>
          </a:xfrm>
          <a:prstGeom prst="rect">
            <a:avLst/>
          </a:prstGeom>
          <a:no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b"/>
          <a:lstStyle/>
          <a:p>
            <a:pPr algn="ctr" defTabSz="913405"/>
            <a:r>
              <a:rPr lang="en-US" sz="1567">
                <a:solidFill>
                  <a:schemeClr val="tx1">
                    <a:alpha val="99000"/>
                  </a:schemeClr>
                </a:solidFill>
              </a:rPr>
              <a:t>Batch views</a:t>
            </a:r>
          </a:p>
        </p:txBody>
      </p:sp>
      <p:sp>
        <p:nvSpPr>
          <p:cNvPr id="12" name="Can 11"/>
          <p:cNvSpPr/>
          <p:nvPr/>
        </p:nvSpPr>
        <p:spPr bwMode="auto">
          <a:xfrm>
            <a:off x="10490276" y="2895617"/>
            <a:ext cx="826311" cy="957773"/>
          </a:xfrm>
          <a:prstGeom prst="can">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8" name="Can 17"/>
          <p:cNvSpPr/>
          <p:nvPr/>
        </p:nvSpPr>
        <p:spPr bwMode="auto">
          <a:xfrm>
            <a:off x="10490276" y="3916808"/>
            <a:ext cx="826311" cy="957773"/>
          </a:xfrm>
          <a:prstGeom prst="can">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cxnSp>
        <p:nvCxnSpPr>
          <p:cNvPr id="28" name="Straight Arrow Connector 27"/>
          <p:cNvCxnSpPr>
            <a:stCxn id="15" idx="3"/>
            <a:endCxn id="12" idx="2"/>
          </p:cNvCxnSpPr>
          <p:nvPr/>
        </p:nvCxnSpPr>
        <p:spPr>
          <a:xfrm flipV="1">
            <a:off x="9593015" y="3374505"/>
            <a:ext cx="897261" cy="536113"/>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5" idx="3"/>
            <a:endCxn id="18" idx="2"/>
          </p:cNvCxnSpPr>
          <p:nvPr/>
        </p:nvCxnSpPr>
        <p:spPr>
          <a:xfrm>
            <a:off x="9593015" y="3910617"/>
            <a:ext cx="897261" cy="485077"/>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4787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The Speed Layer</a:t>
            </a:r>
          </a:p>
        </p:txBody>
      </p:sp>
      <p:sp>
        <p:nvSpPr>
          <p:cNvPr id="30" name="Title 2"/>
          <p:cNvSpPr txBox="1">
            <a:spLocks/>
          </p:cNvSpPr>
          <p:nvPr/>
        </p:nvSpPr>
        <p:spPr bwMode="ltGray">
          <a:xfrm>
            <a:off x="270894" y="1611678"/>
            <a:ext cx="4418120" cy="4800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1">
              <a:lumMod val="75000"/>
            </a:schemeClr>
          </a:solidFill>
          <a:ln>
            <a:noFill/>
          </a:ln>
          <a:extLst/>
        </p:spPr>
        <p:txBody>
          <a:bodyPr vert="horz" wrap="square" lIns="319964" tIns="868474" rIns="179234" bIns="868474"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448107" indent="-448107">
              <a:spcAft>
                <a:spcPts val="588"/>
              </a:spcAft>
              <a:buFont typeface="Arial" panose="020B0604020202020204" pitchFamily="34" charset="0"/>
              <a:buChar char="•"/>
            </a:pPr>
            <a:r>
              <a:rPr sz="2745" kern="0" spc="0">
                <a:solidFill>
                  <a:srgbClr val="FFFFFF"/>
                </a:solidFill>
              </a:rPr>
              <a:t>Stream processing of data</a:t>
            </a:r>
          </a:p>
          <a:p>
            <a:pPr marL="448107" indent="-448107">
              <a:spcAft>
                <a:spcPts val="588"/>
              </a:spcAft>
              <a:buFont typeface="Arial" panose="020B0604020202020204" pitchFamily="34" charset="0"/>
              <a:buChar char="•"/>
            </a:pPr>
            <a:r>
              <a:rPr sz="2745" kern="0" spc="0">
                <a:solidFill>
                  <a:srgbClr val="FFFFFF"/>
                </a:solidFill>
              </a:rPr>
              <a:t>Stores a limited window of data</a:t>
            </a:r>
          </a:p>
          <a:p>
            <a:pPr marL="448107" indent="-448107">
              <a:spcAft>
                <a:spcPts val="588"/>
              </a:spcAft>
              <a:buFont typeface="Arial" panose="020B0604020202020204" pitchFamily="34" charset="0"/>
              <a:buChar char="•"/>
            </a:pPr>
            <a:r>
              <a:rPr sz="2745" kern="0" spc="0">
                <a:solidFill>
                  <a:srgbClr val="FFFFFF"/>
                </a:solidFill>
              </a:rPr>
              <a:t>Dynamic computation</a:t>
            </a:r>
          </a:p>
        </p:txBody>
      </p:sp>
      <p:sp>
        <p:nvSpPr>
          <p:cNvPr id="14" name="TextBox 13"/>
          <p:cNvSpPr txBox="1"/>
          <p:nvPr/>
        </p:nvSpPr>
        <p:spPr>
          <a:xfrm>
            <a:off x="7486773" y="5178313"/>
            <a:ext cx="1565508" cy="732196"/>
          </a:xfrm>
          <a:prstGeom prst="rect">
            <a:avLst/>
          </a:prstGeom>
          <a:noFill/>
        </p:spPr>
        <p:txBody>
          <a:bodyPr wrap="square" lIns="179234" tIns="143387" rIns="179234" bIns="143387" rtlCol="0">
            <a:spAutoFit/>
          </a:bodyPr>
          <a:lstStyle/>
          <a:p>
            <a:pPr algn="ctr" defTabSz="913405">
              <a:lnSpc>
                <a:spcPct val="90000"/>
              </a:lnSpc>
            </a:pPr>
            <a:r>
              <a:rPr lang="en-US" sz="1567">
                <a:solidFill>
                  <a:schemeClr val="tx1">
                    <a:alpha val="99000"/>
                  </a:schemeClr>
                </a:solidFill>
              </a:rPr>
              <a:t>Real-time increments</a:t>
            </a:r>
          </a:p>
        </p:txBody>
      </p:sp>
      <p:sp>
        <p:nvSpPr>
          <p:cNvPr id="18" name="Rectangle 17"/>
          <p:cNvSpPr/>
          <p:nvPr/>
        </p:nvSpPr>
        <p:spPr bwMode="auto">
          <a:xfrm>
            <a:off x="5607425" y="2717525"/>
            <a:ext cx="1759768" cy="767247"/>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1961">
                <a:solidFill>
                  <a:srgbClr val="FFFFFF">
                    <a:alpha val="99000"/>
                  </a:srgbClr>
                </a:solidFill>
              </a:rPr>
              <a:t>Incoming data streams</a:t>
            </a:r>
          </a:p>
        </p:txBody>
      </p:sp>
      <p:cxnSp>
        <p:nvCxnSpPr>
          <p:cNvPr id="19" name="Straight Arrow Connector 18"/>
          <p:cNvCxnSpPr>
            <a:stCxn id="18" idx="2"/>
            <a:endCxn id="20" idx="0"/>
          </p:cNvCxnSpPr>
          <p:nvPr/>
        </p:nvCxnSpPr>
        <p:spPr>
          <a:xfrm>
            <a:off x="6487308" y="3484773"/>
            <a:ext cx="0" cy="1361757"/>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5607425" y="4846529"/>
            <a:ext cx="1759768" cy="767247"/>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1961">
                <a:solidFill>
                  <a:srgbClr val="FFFFFF">
                    <a:alpha val="99000"/>
                  </a:srgbClr>
                </a:solidFill>
              </a:rPr>
              <a:t>Process stream</a:t>
            </a:r>
          </a:p>
        </p:txBody>
      </p:sp>
      <p:sp>
        <p:nvSpPr>
          <p:cNvPr id="23" name="Rectangle 22"/>
          <p:cNvSpPr/>
          <p:nvPr/>
        </p:nvSpPr>
        <p:spPr bwMode="auto">
          <a:xfrm>
            <a:off x="9183332" y="4846529"/>
            <a:ext cx="1759768" cy="767247"/>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1961">
                <a:solidFill>
                  <a:srgbClr val="FFFFFF">
                    <a:alpha val="99000"/>
                  </a:srgbClr>
                </a:solidFill>
              </a:rPr>
              <a:t>Increment views</a:t>
            </a:r>
          </a:p>
        </p:txBody>
      </p:sp>
      <p:cxnSp>
        <p:nvCxnSpPr>
          <p:cNvPr id="24" name="Straight Arrow Connector 23"/>
          <p:cNvCxnSpPr>
            <a:stCxn id="20" idx="3"/>
            <a:endCxn id="23" idx="1"/>
          </p:cNvCxnSpPr>
          <p:nvPr/>
        </p:nvCxnSpPr>
        <p:spPr>
          <a:xfrm>
            <a:off x="7367195" y="5230151"/>
            <a:ext cx="1816138" cy="0"/>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8684289" y="2297773"/>
            <a:ext cx="2757855" cy="1522900"/>
          </a:xfrm>
          <a:prstGeom prst="rect">
            <a:avLst/>
          </a:prstGeom>
          <a:no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t"/>
          <a:lstStyle/>
          <a:p>
            <a:pPr algn="ctr" defTabSz="913405"/>
            <a:r>
              <a:rPr lang="en-US" sz="1567">
                <a:solidFill>
                  <a:schemeClr val="tx1">
                    <a:alpha val="99000"/>
                  </a:schemeClr>
                </a:solidFill>
              </a:rPr>
              <a:t>Real-time views</a:t>
            </a:r>
          </a:p>
        </p:txBody>
      </p:sp>
      <p:sp>
        <p:nvSpPr>
          <p:cNvPr id="27" name="Can 26"/>
          <p:cNvSpPr/>
          <p:nvPr/>
        </p:nvSpPr>
        <p:spPr bwMode="auto">
          <a:xfrm>
            <a:off x="8899571" y="2674463"/>
            <a:ext cx="826311" cy="957773"/>
          </a:xfrm>
          <a:prstGeom prst="can">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8" name="Can 27"/>
          <p:cNvSpPr/>
          <p:nvPr/>
        </p:nvSpPr>
        <p:spPr bwMode="auto">
          <a:xfrm>
            <a:off x="10350512" y="2674463"/>
            <a:ext cx="826311" cy="957773"/>
          </a:xfrm>
          <a:prstGeom prst="can">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cxnSp>
        <p:nvCxnSpPr>
          <p:cNvPr id="31" name="Straight Arrow Connector 30"/>
          <p:cNvCxnSpPr>
            <a:stCxn id="23" idx="0"/>
            <a:endCxn id="27" idx="3"/>
          </p:cNvCxnSpPr>
          <p:nvPr/>
        </p:nvCxnSpPr>
        <p:spPr>
          <a:xfrm flipH="1" flipV="1">
            <a:off x="9312728" y="3632236"/>
            <a:ext cx="750490" cy="1214293"/>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3" idx="0"/>
            <a:endCxn id="28" idx="3"/>
          </p:cNvCxnSpPr>
          <p:nvPr/>
        </p:nvCxnSpPr>
        <p:spPr>
          <a:xfrm flipV="1">
            <a:off x="10063218" y="3632236"/>
            <a:ext cx="700451" cy="1214293"/>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747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The Serving Layer</a:t>
            </a:r>
          </a:p>
        </p:txBody>
      </p:sp>
      <p:sp>
        <p:nvSpPr>
          <p:cNvPr id="30" name="Title 2"/>
          <p:cNvSpPr txBox="1">
            <a:spLocks/>
          </p:cNvSpPr>
          <p:nvPr/>
        </p:nvSpPr>
        <p:spPr bwMode="ltGray">
          <a:xfrm>
            <a:off x="270894" y="1611678"/>
            <a:ext cx="4418120" cy="4800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1">
              <a:lumMod val="75000"/>
            </a:schemeClr>
          </a:solidFill>
          <a:ln>
            <a:noFill/>
          </a:ln>
          <a:extLst/>
        </p:spPr>
        <p:txBody>
          <a:bodyPr vert="horz" wrap="square" lIns="319964" tIns="868474" rIns="179234" bIns="868474"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336015" indent="-336015">
              <a:spcAft>
                <a:spcPts val="588"/>
              </a:spcAft>
              <a:buFont typeface="Arial" panose="020B0604020202020204" pitchFamily="34" charset="0"/>
              <a:buChar char="•"/>
            </a:pPr>
            <a:r>
              <a:rPr sz="2745" kern="0" spc="0">
                <a:solidFill>
                  <a:srgbClr val="FFFFFF"/>
                </a:solidFill>
              </a:rPr>
              <a:t>Queries the batch and real-time views</a:t>
            </a:r>
          </a:p>
          <a:p>
            <a:pPr marL="336015" indent="-336015">
              <a:spcAft>
                <a:spcPts val="588"/>
              </a:spcAft>
              <a:buFont typeface="Arial" panose="020B0604020202020204" pitchFamily="34" charset="0"/>
              <a:buChar char="•"/>
            </a:pPr>
            <a:r>
              <a:rPr sz="2745" kern="0" spc="0">
                <a:solidFill>
                  <a:srgbClr val="FFFFFF"/>
                </a:solidFill>
              </a:rPr>
              <a:t>Merges the results</a:t>
            </a:r>
          </a:p>
        </p:txBody>
      </p:sp>
      <p:sp>
        <p:nvSpPr>
          <p:cNvPr id="18" name="Rectangle 17"/>
          <p:cNvSpPr/>
          <p:nvPr/>
        </p:nvSpPr>
        <p:spPr bwMode="auto">
          <a:xfrm>
            <a:off x="5529022" y="4514138"/>
            <a:ext cx="2293892" cy="1266697"/>
          </a:xfrm>
          <a:prstGeom prst="rect">
            <a:avLst/>
          </a:prstGeom>
          <a:no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t"/>
          <a:lstStyle/>
          <a:p>
            <a:pPr algn="ctr" defTabSz="913405"/>
            <a:r>
              <a:rPr lang="en-US" sz="1567">
                <a:solidFill>
                  <a:schemeClr val="tx1">
                    <a:alpha val="99000"/>
                  </a:schemeClr>
                </a:solidFill>
              </a:rPr>
              <a:t>Real-time views</a:t>
            </a:r>
          </a:p>
        </p:txBody>
      </p:sp>
      <p:sp>
        <p:nvSpPr>
          <p:cNvPr id="19" name="Can 18"/>
          <p:cNvSpPr/>
          <p:nvPr/>
        </p:nvSpPr>
        <p:spPr bwMode="auto">
          <a:xfrm>
            <a:off x="5708088" y="4888757"/>
            <a:ext cx="687297" cy="796644"/>
          </a:xfrm>
          <a:prstGeom prst="can">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7" name="Can 26"/>
          <p:cNvSpPr/>
          <p:nvPr/>
        </p:nvSpPr>
        <p:spPr bwMode="auto">
          <a:xfrm>
            <a:off x="6914933" y="4888757"/>
            <a:ext cx="687297" cy="796644"/>
          </a:xfrm>
          <a:prstGeom prst="can">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9" name="Rectangle 28"/>
          <p:cNvSpPr/>
          <p:nvPr/>
        </p:nvSpPr>
        <p:spPr bwMode="auto">
          <a:xfrm>
            <a:off x="5529022" y="2464775"/>
            <a:ext cx="2293892" cy="1266697"/>
          </a:xfrm>
          <a:prstGeom prst="rect">
            <a:avLst/>
          </a:prstGeom>
          <a:no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t"/>
          <a:lstStyle/>
          <a:p>
            <a:pPr algn="ctr" defTabSz="913405"/>
            <a:r>
              <a:rPr lang="en-US" sz="1567">
                <a:solidFill>
                  <a:schemeClr val="tx1">
                    <a:alpha val="99000"/>
                  </a:schemeClr>
                </a:solidFill>
              </a:rPr>
              <a:t>Batch views</a:t>
            </a:r>
          </a:p>
        </p:txBody>
      </p:sp>
      <p:sp>
        <p:nvSpPr>
          <p:cNvPr id="31" name="Can 30"/>
          <p:cNvSpPr/>
          <p:nvPr/>
        </p:nvSpPr>
        <p:spPr bwMode="auto">
          <a:xfrm>
            <a:off x="5708088" y="2839394"/>
            <a:ext cx="687297" cy="796644"/>
          </a:xfrm>
          <a:prstGeom prst="can">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2" name="Can 31"/>
          <p:cNvSpPr/>
          <p:nvPr/>
        </p:nvSpPr>
        <p:spPr bwMode="auto">
          <a:xfrm>
            <a:off x="6914933" y="2839394"/>
            <a:ext cx="687297" cy="796644"/>
          </a:xfrm>
          <a:prstGeom prst="can">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3" name="Rectangle 32"/>
          <p:cNvSpPr/>
          <p:nvPr/>
        </p:nvSpPr>
        <p:spPr bwMode="auto">
          <a:xfrm>
            <a:off x="8270518" y="3802939"/>
            <a:ext cx="1759768" cy="767247"/>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1961">
                <a:solidFill>
                  <a:srgbClr val="FFFFFF">
                    <a:alpha val="99000"/>
                  </a:srgbClr>
                </a:solidFill>
              </a:rPr>
              <a:t>Querying and merging</a:t>
            </a:r>
          </a:p>
        </p:txBody>
      </p:sp>
      <p:sp>
        <p:nvSpPr>
          <p:cNvPr id="34" name="Rectangle 33"/>
          <p:cNvSpPr/>
          <p:nvPr/>
        </p:nvSpPr>
        <p:spPr bwMode="auto">
          <a:xfrm>
            <a:off x="10509955" y="3557727"/>
            <a:ext cx="1229438" cy="1257669"/>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defTabSz="913405"/>
            <a:r>
              <a:rPr lang="en-US" sz="1961">
                <a:solidFill>
                  <a:srgbClr val="FFFFFF">
                    <a:alpha val="99000"/>
                  </a:srgbClr>
                </a:solidFill>
              </a:rPr>
              <a:t>Output</a:t>
            </a:r>
          </a:p>
        </p:txBody>
      </p:sp>
      <p:cxnSp>
        <p:nvCxnSpPr>
          <p:cNvPr id="35" name="Straight Arrow Connector 34"/>
          <p:cNvCxnSpPr>
            <a:stCxn id="33" idx="3"/>
            <a:endCxn id="34" idx="1"/>
          </p:cNvCxnSpPr>
          <p:nvPr/>
        </p:nvCxnSpPr>
        <p:spPr>
          <a:xfrm>
            <a:off x="10030286" y="4186561"/>
            <a:ext cx="479664" cy="0"/>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7807189" y="3129573"/>
            <a:ext cx="447606" cy="1056991"/>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7807189" y="4186562"/>
            <a:ext cx="447606" cy="992371"/>
          </a:xfrm>
          <a:prstGeom prst="straightConnector1">
            <a:avLst/>
          </a:prstGeom>
          <a:ln w="28575">
            <a:solidFill>
              <a:schemeClr val="accent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1709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Lambda Architecture Support</a:t>
            </a:r>
          </a:p>
        </p:txBody>
      </p:sp>
      <p:sp>
        <p:nvSpPr>
          <p:cNvPr id="3" name="Rectangle 2"/>
          <p:cNvSpPr/>
          <p:nvPr/>
        </p:nvSpPr>
        <p:spPr bwMode="auto">
          <a:xfrm>
            <a:off x="8403170" y="1341722"/>
            <a:ext cx="2624539" cy="1080827"/>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t"/>
          <a:lstStyle/>
          <a:p>
            <a:pPr defTabSz="913405"/>
            <a:r>
              <a:rPr lang="en-US" sz="2331">
                <a:solidFill>
                  <a:srgbClr val="FFFFFF">
                    <a:alpha val="99000"/>
                  </a:srgbClr>
                </a:solidFill>
              </a:rPr>
              <a:t>Serving Layer</a:t>
            </a:r>
          </a:p>
        </p:txBody>
      </p:sp>
      <p:sp>
        <p:nvSpPr>
          <p:cNvPr id="4" name="Rectangle 3"/>
          <p:cNvSpPr/>
          <p:nvPr/>
        </p:nvSpPr>
        <p:spPr bwMode="auto">
          <a:xfrm>
            <a:off x="4911344" y="1341722"/>
            <a:ext cx="2624539" cy="1080827"/>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t"/>
          <a:lstStyle/>
          <a:p>
            <a:pPr defTabSz="913405"/>
            <a:r>
              <a:rPr lang="en-US" sz="2331">
                <a:solidFill>
                  <a:srgbClr val="FFFFFF">
                    <a:alpha val="99000"/>
                  </a:srgbClr>
                </a:solidFill>
              </a:rPr>
              <a:t>Speed Layer</a:t>
            </a:r>
          </a:p>
        </p:txBody>
      </p:sp>
      <p:sp>
        <p:nvSpPr>
          <p:cNvPr id="5" name="Rectangle 4"/>
          <p:cNvSpPr/>
          <p:nvPr/>
        </p:nvSpPr>
        <p:spPr bwMode="auto">
          <a:xfrm>
            <a:off x="1419518" y="1341722"/>
            <a:ext cx="2624539" cy="1080827"/>
          </a:xfrm>
          <a:prstGeom prst="rect">
            <a:avLst/>
          </a:prstGeom>
          <a:solidFill>
            <a:schemeClr val="accent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t"/>
          <a:lstStyle/>
          <a:p>
            <a:pPr defTabSz="913405"/>
            <a:r>
              <a:rPr lang="en-US" sz="2331">
                <a:solidFill>
                  <a:srgbClr val="FFFFFF">
                    <a:alpha val="99000"/>
                  </a:srgbClr>
                </a:solidFill>
              </a:rPr>
              <a:t>Batch Layer</a:t>
            </a:r>
          </a:p>
        </p:txBody>
      </p:sp>
      <p:sp>
        <p:nvSpPr>
          <p:cNvPr id="6" name="TextBox 5"/>
          <p:cNvSpPr txBox="1"/>
          <p:nvPr/>
        </p:nvSpPr>
        <p:spPr>
          <a:xfrm>
            <a:off x="1419519" y="2572117"/>
            <a:ext cx="2624539" cy="1677556"/>
          </a:xfrm>
          <a:prstGeom prst="rect">
            <a:avLst/>
          </a:prstGeom>
          <a:noFill/>
        </p:spPr>
        <p:txBody>
          <a:bodyPr wrap="square" lIns="0" tIns="143407" rIns="0" bIns="143407" rtlCol="0">
            <a:spAutoFit/>
          </a:bodyPr>
          <a:lstStyle/>
          <a:p>
            <a:pPr defTabSz="913860">
              <a:lnSpc>
                <a:spcPct val="90000"/>
              </a:lnSpc>
              <a:spcAft>
                <a:spcPts val="1175"/>
              </a:spcAft>
            </a:pPr>
            <a:r>
              <a:rPr lang="en-US" sz="1961"/>
              <a:t>Azure HDInsight</a:t>
            </a:r>
          </a:p>
          <a:p>
            <a:pPr defTabSz="913860">
              <a:lnSpc>
                <a:spcPct val="90000"/>
              </a:lnSpc>
              <a:spcAft>
                <a:spcPts val="1175"/>
              </a:spcAft>
            </a:pPr>
            <a:r>
              <a:rPr lang="en-US" sz="1961"/>
              <a:t>Azure Blob storage</a:t>
            </a:r>
          </a:p>
          <a:p>
            <a:pPr defTabSz="913860">
              <a:lnSpc>
                <a:spcPct val="90000"/>
              </a:lnSpc>
              <a:spcAft>
                <a:spcPts val="1175"/>
              </a:spcAft>
            </a:pPr>
            <a:r>
              <a:rPr lang="en-US" sz="1961"/>
              <a:t>MapReduce, Hive, Pig, </a:t>
            </a:r>
            <a:r>
              <a:rPr lang="en-US" sz="1961" err="1"/>
              <a:t>Oozie</a:t>
            </a:r>
            <a:r>
              <a:rPr lang="en-US" sz="1961"/>
              <a:t>, SSIS</a:t>
            </a:r>
          </a:p>
        </p:txBody>
      </p:sp>
      <p:sp>
        <p:nvSpPr>
          <p:cNvPr id="8" name="TextBox 7"/>
          <p:cNvSpPr txBox="1"/>
          <p:nvPr/>
        </p:nvSpPr>
        <p:spPr>
          <a:xfrm>
            <a:off x="4911343" y="2545632"/>
            <a:ext cx="2624540" cy="3647265"/>
          </a:xfrm>
          <a:prstGeom prst="rect">
            <a:avLst/>
          </a:prstGeom>
          <a:noFill/>
        </p:spPr>
        <p:txBody>
          <a:bodyPr wrap="square" lIns="0" tIns="143407" rIns="0" bIns="143407" rtlCol="0">
            <a:spAutoFit/>
          </a:bodyPr>
          <a:lstStyle/>
          <a:p>
            <a:pPr defTabSz="913860">
              <a:lnSpc>
                <a:spcPct val="90000"/>
              </a:lnSpc>
              <a:spcAft>
                <a:spcPts val="1175"/>
              </a:spcAft>
            </a:pPr>
            <a:r>
              <a:rPr lang="en-US" sz="1961"/>
              <a:t>Azure SQL Database </a:t>
            </a:r>
          </a:p>
          <a:p>
            <a:pPr defTabSz="913860">
              <a:lnSpc>
                <a:spcPct val="90000"/>
              </a:lnSpc>
              <a:spcAft>
                <a:spcPts val="1175"/>
              </a:spcAft>
            </a:pPr>
            <a:r>
              <a:rPr lang="en-US" sz="1961"/>
              <a:t>Azure tables</a:t>
            </a:r>
          </a:p>
          <a:p>
            <a:pPr defTabSz="913860">
              <a:lnSpc>
                <a:spcPct val="90000"/>
              </a:lnSpc>
              <a:spcAft>
                <a:spcPts val="1175"/>
              </a:spcAft>
            </a:pPr>
            <a:r>
              <a:rPr lang="en-US" sz="1961"/>
              <a:t>Memcached/MongoDB</a:t>
            </a:r>
          </a:p>
          <a:p>
            <a:pPr defTabSz="913860">
              <a:lnSpc>
                <a:spcPct val="90000"/>
              </a:lnSpc>
              <a:spcAft>
                <a:spcPts val="1175"/>
              </a:spcAft>
            </a:pPr>
            <a:r>
              <a:rPr lang="en-US" sz="1961"/>
              <a:t>SQL Server database engine</a:t>
            </a:r>
          </a:p>
          <a:p>
            <a:pPr defTabSz="913860">
              <a:lnSpc>
                <a:spcPct val="90000"/>
              </a:lnSpc>
              <a:spcAft>
                <a:spcPts val="1175"/>
              </a:spcAft>
            </a:pPr>
            <a:r>
              <a:rPr lang="en-US" sz="1961"/>
              <a:t>SQL Server VM:</a:t>
            </a:r>
          </a:p>
          <a:p>
            <a:pPr marL="548932" lvl="1" indent="-280067" defTabSz="913860">
              <a:lnSpc>
                <a:spcPct val="90000"/>
              </a:lnSpc>
              <a:spcAft>
                <a:spcPts val="1175"/>
              </a:spcAft>
              <a:buFont typeface="Arial" panose="020B0604020202020204" pitchFamily="34" charset="0"/>
              <a:buChar char="•"/>
            </a:pPr>
            <a:r>
              <a:rPr lang="en-US" sz="1567"/>
              <a:t>Columnstore indexes</a:t>
            </a:r>
          </a:p>
          <a:p>
            <a:pPr marL="548932" lvl="1" indent="-280067" defTabSz="913860">
              <a:lnSpc>
                <a:spcPct val="90000"/>
              </a:lnSpc>
              <a:spcAft>
                <a:spcPts val="1175"/>
              </a:spcAft>
              <a:buFont typeface="Arial" panose="020B0604020202020204" pitchFamily="34" charset="0"/>
              <a:buChar char="•"/>
            </a:pPr>
            <a:r>
              <a:rPr lang="en-US" sz="1567"/>
              <a:t>Analysis Services</a:t>
            </a:r>
          </a:p>
          <a:p>
            <a:pPr marL="548932" lvl="1" indent="-280067" defTabSz="913860">
              <a:lnSpc>
                <a:spcPct val="90000"/>
              </a:lnSpc>
              <a:spcAft>
                <a:spcPts val="1175"/>
              </a:spcAft>
              <a:buFont typeface="Arial" panose="020B0604020202020204" pitchFamily="34" charset="0"/>
              <a:buChar char="•"/>
            </a:pPr>
            <a:r>
              <a:rPr lang="en-US" sz="1567"/>
              <a:t>StreamInsight</a:t>
            </a:r>
          </a:p>
        </p:txBody>
      </p:sp>
      <p:sp>
        <p:nvSpPr>
          <p:cNvPr id="9" name="TextBox 8"/>
          <p:cNvSpPr txBox="1"/>
          <p:nvPr/>
        </p:nvSpPr>
        <p:spPr>
          <a:xfrm>
            <a:off x="8403170" y="2568971"/>
            <a:ext cx="2624539" cy="3385334"/>
          </a:xfrm>
          <a:prstGeom prst="rect">
            <a:avLst/>
          </a:prstGeom>
          <a:noFill/>
        </p:spPr>
        <p:txBody>
          <a:bodyPr wrap="square" lIns="0" tIns="143407" rIns="0" bIns="143407" rtlCol="0">
            <a:spAutoFit/>
          </a:bodyPr>
          <a:lstStyle/>
          <a:p>
            <a:pPr defTabSz="913860">
              <a:lnSpc>
                <a:spcPct val="90000"/>
              </a:lnSpc>
              <a:spcAft>
                <a:spcPts val="1175"/>
              </a:spcAft>
            </a:pPr>
            <a:r>
              <a:rPr lang="en-US" sz="1961"/>
              <a:t>Azure Storage Explorer</a:t>
            </a:r>
          </a:p>
          <a:p>
            <a:pPr defTabSz="913860">
              <a:lnSpc>
                <a:spcPct val="90000"/>
              </a:lnSpc>
              <a:spcAft>
                <a:spcPts val="1175"/>
              </a:spcAft>
            </a:pPr>
            <a:r>
              <a:rPr lang="en-US" sz="1961"/>
              <a:t>Microsoft Excel</a:t>
            </a:r>
          </a:p>
          <a:p>
            <a:pPr defTabSz="913860">
              <a:lnSpc>
                <a:spcPct val="90000"/>
              </a:lnSpc>
              <a:spcAft>
                <a:spcPts val="1175"/>
              </a:spcAft>
            </a:pPr>
            <a:r>
              <a:rPr lang="en-US" sz="1961" err="1"/>
              <a:t>PowerBI</a:t>
            </a:r>
            <a:endParaRPr lang="en-US" sz="1961"/>
          </a:p>
          <a:p>
            <a:pPr defTabSz="913860">
              <a:lnSpc>
                <a:spcPct val="90000"/>
              </a:lnSpc>
              <a:spcAft>
                <a:spcPts val="1175"/>
              </a:spcAft>
            </a:pPr>
            <a:r>
              <a:rPr lang="en-US" sz="1961"/>
              <a:t>Power (Query, Pivot, View, Map)</a:t>
            </a:r>
          </a:p>
          <a:p>
            <a:pPr defTabSz="913860">
              <a:lnSpc>
                <a:spcPct val="90000"/>
              </a:lnSpc>
              <a:spcAft>
                <a:spcPts val="1175"/>
              </a:spcAft>
            </a:pPr>
            <a:r>
              <a:rPr lang="en-US" sz="1961"/>
              <a:t>Reporting Services</a:t>
            </a:r>
          </a:p>
          <a:p>
            <a:pPr defTabSz="913860">
              <a:lnSpc>
                <a:spcPct val="90000"/>
              </a:lnSpc>
              <a:spcAft>
                <a:spcPts val="1175"/>
              </a:spcAft>
            </a:pPr>
            <a:r>
              <a:rPr lang="en-US" sz="1961"/>
              <a:t>LINQ to Hive</a:t>
            </a:r>
          </a:p>
          <a:p>
            <a:pPr defTabSz="913860">
              <a:lnSpc>
                <a:spcPct val="90000"/>
              </a:lnSpc>
              <a:spcAft>
                <a:spcPts val="1175"/>
              </a:spcAft>
            </a:pPr>
            <a:r>
              <a:rPr lang="en-US" sz="1961"/>
              <a:t>Analysis Services</a:t>
            </a:r>
          </a:p>
        </p:txBody>
      </p:sp>
    </p:spTree>
    <p:extLst>
      <p:ext uri="{BB962C8B-B14F-4D97-AF65-F5344CB8AC3E}">
        <p14:creationId xmlns:p14="http://schemas.microsoft.com/office/powerpoint/2010/main" val="15964983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42.xml><?xml version="1.0" encoding="utf-8"?>
<p:tagLst xmlns:a="http://schemas.openxmlformats.org/drawingml/2006/main" xmlns:r="http://schemas.openxmlformats.org/officeDocument/2006/relationships" xmlns:p="http://schemas.openxmlformats.org/presentationml/2006/main">
  <p:tag name="MT_TILE" val="YES"/>
</p:tagLst>
</file>

<file path=ppt/tags/tag43.xml><?xml version="1.0" encoding="utf-8"?>
<p:tagLst xmlns:a="http://schemas.openxmlformats.org/drawingml/2006/main" xmlns:r="http://schemas.openxmlformats.org/officeDocument/2006/relationships" xmlns:p="http://schemas.openxmlformats.org/presentationml/2006/main">
  <p:tag name="MT_TILE" val="YES"/>
</p:tagLst>
</file>

<file path=ppt/tags/tag44.xml><?xml version="1.0" encoding="utf-8"?>
<p:tagLst xmlns:a="http://schemas.openxmlformats.org/drawingml/2006/main" xmlns:r="http://schemas.openxmlformats.org/officeDocument/2006/relationships" xmlns:p="http://schemas.openxmlformats.org/presentationml/2006/main">
  <p:tag name="MT_TILE" val="YES"/>
</p:tagLst>
</file>

<file path=ppt/tags/tag45.xml><?xml version="1.0" encoding="utf-8"?>
<p:tagLst xmlns:a="http://schemas.openxmlformats.org/drawingml/2006/main" xmlns:r="http://schemas.openxmlformats.org/officeDocument/2006/relationships" xmlns:p="http://schemas.openxmlformats.org/presentationml/2006/main">
  <p:tag name="MT_TILE" val="YES"/>
</p:tagLst>
</file>

<file path=ppt/tags/tag46.xml><?xml version="1.0" encoding="utf-8"?>
<p:tagLst xmlns:a="http://schemas.openxmlformats.org/drawingml/2006/main" xmlns:r="http://schemas.openxmlformats.org/officeDocument/2006/relationships" xmlns:p="http://schemas.openxmlformats.org/presentationml/2006/main">
  <p:tag name="MT_TILE" val="YES"/>
</p:tagLst>
</file>

<file path=ppt/tags/tag47.xml><?xml version="1.0" encoding="utf-8"?>
<p:tagLst xmlns:a="http://schemas.openxmlformats.org/drawingml/2006/main" xmlns:r="http://schemas.openxmlformats.org/officeDocument/2006/relationships" xmlns:p="http://schemas.openxmlformats.org/presentationml/2006/main">
  <p:tag name="MT_TILE" val="YES"/>
</p:tagLst>
</file>

<file path=ppt/tags/tag48.xml><?xml version="1.0" encoding="utf-8"?>
<p:tagLst xmlns:a="http://schemas.openxmlformats.org/drawingml/2006/main" xmlns:r="http://schemas.openxmlformats.org/officeDocument/2006/relationships" xmlns:p="http://schemas.openxmlformats.org/presentationml/2006/main">
  <p:tag name="MT_TILE" val="YES"/>
</p:tagLst>
</file>

<file path=ppt/tags/tag49.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50.xml><?xml version="1.0" encoding="utf-8"?>
<p:tagLst xmlns:a="http://schemas.openxmlformats.org/drawingml/2006/main" xmlns:r="http://schemas.openxmlformats.org/officeDocument/2006/relationships" xmlns:p="http://schemas.openxmlformats.org/presentationml/2006/main">
  <p:tag name="MT_TILE" val="YES"/>
</p:tagLst>
</file>

<file path=ppt/tags/tag51.xml><?xml version="1.0" encoding="utf-8"?>
<p:tagLst xmlns:a="http://schemas.openxmlformats.org/drawingml/2006/main" xmlns:r="http://schemas.openxmlformats.org/officeDocument/2006/relationships" xmlns:p="http://schemas.openxmlformats.org/presentationml/2006/main">
  <p:tag name="MT_TILE" val="YES"/>
</p:tagLst>
</file>

<file path=ppt/tags/tag52.xml><?xml version="1.0" encoding="utf-8"?>
<p:tagLst xmlns:a="http://schemas.openxmlformats.org/drawingml/2006/main" xmlns:r="http://schemas.openxmlformats.org/officeDocument/2006/relationships" xmlns:p="http://schemas.openxmlformats.org/presentationml/2006/main">
  <p:tag name="MT_TILE" val="YES"/>
</p:tagLst>
</file>

<file path=ppt/tags/tag53.xml><?xml version="1.0" encoding="utf-8"?>
<p:tagLst xmlns:a="http://schemas.openxmlformats.org/drawingml/2006/main" xmlns:r="http://schemas.openxmlformats.org/officeDocument/2006/relationships" xmlns:p="http://schemas.openxmlformats.org/presentationml/2006/main">
  <p:tag name="MT_TILE" val="YES"/>
</p:tagLst>
</file>

<file path=ppt/tags/tag54.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25FDD9-4C58-4084-9F89-0E6ADD6FFF55}">
  <ds:schemaRefs>
    <ds:schemaRef ds:uri="http://schemas.microsoft.com/office/2006/documentManagement/types"/>
    <ds:schemaRef ds:uri="http://purl.org/dc/dcmitype/"/>
    <ds:schemaRef ds:uri="http://purl.org/dc/elements/1.1/"/>
    <ds:schemaRef ds:uri="http://schemas.microsoft.com/office/2006/metadata/properties"/>
    <ds:schemaRef ds:uri="http://www.w3.org/XML/1998/namespace"/>
    <ds:schemaRef ds:uri="http://purl.org/dc/terms/"/>
    <ds:schemaRef ds:uri="http://schemas.openxmlformats.org/package/2006/metadata/core-properties"/>
    <ds:schemaRef ds:uri="http://schemas.microsoft.com/office/infopath/2007/PartnerControls"/>
    <ds:schemaRef ds:uri="636b0322-90fb-440c-9cbc-22749e7231e9"/>
  </ds:schemaRefs>
</ds:datastoreItem>
</file>

<file path=customXml/itemProps2.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3.xml><?xml version="1.0" encoding="utf-8"?>
<ds:datastoreItem xmlns:ds="http://schemas.openxmlformats.org/officeDocument/2006/customXml" ds:itemID="{3B546BD0-A0CE-47FB-9E5E-E7FD558621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44</Slides>
  <Notes>34</Notes>
  <HiddenSlides>0</HiddenSlides>
  <ScaleCrop>false</ScaleCrop>
  <HeadingPairs>
    <vt:vector size="4" baseType="variant">
      <vt:variant>
        <vt:lpstr>Theme</vt:lpstr>
      </vt:variant>
      <vt:variant>
        <vt:i4>2</vt:i4>
      </vt:variant>
      <vt:variant>
        <vt:lpstr>Slide Titles</vt:lpstr>
      </vt:variant>
      <vt:variant>
        <vt:i4>44</vt:i4>
      </vt:variant>
    </vt:vector>
  </HeadingPairs>
  <TitlesOfParts>
    <vt:vector size="46" baseType="lpstr">
      <vt:lpstr>1_Office Theme</vt:lpstr>
      <vt:lpstr>WHITE TEMPLATE</vt:lpstr>
      <vt:lpstr>PowerPoint Presentation</vt:lpstr>
      <vt:lpstr>Setting Expectations</vt:lpstr>
      <vt:lpstr>In this module</vt:lpstr>
      <vt:lpstr>In this module</vt:lpstr>
      <vt:lpstr>Big Data Lambda Architecture  Meant to be generic, fault tolerant  and outwardly scalable to support a wide range of workloads and use cases. </vt:lpstr>
      <vt:lpstr>The Batch Layer</vt:lpstr>
      <vt:lpstr>The Speed Layer</vt:lpstr>
      <vt:lpstr>The Serving Layer</vt:lpstr>
      <vt:lpstr>Microsoft Lambda Architecture Support</vt:lpstr>
      <vt:lpstr>Lambda on Azure Data Options</vt:lpstr>
      <vt:lpstr>In this module</vt:lpstr>
      <vt:lpstr>Event Hubs</vt:lpstr>
      <vt:lpstr>Partitions </vt:lpstr>
      <vt:lpstr>Throughput Units</vt:lpstr>
      <vt:lpstr>Event Hub Policies</vt:lpstr>
      <vt:lpstr>How to Interact with Event Hubs</vt:lpstr>
      <vt:lpstr>Event Hub Code</vt:lpstr>
      <vt:lpstr>Service Bus Explorer</vt:lpstr>
      <vt:lpstr>Apache Kafka</vt:lpstr>
      <vt:lpstr>Topics and Logs</vt:lpstr>
      <vt:lpstr>Distribution, Producers &amp; Consumers</vt:lpstr>
      <vt:lpstr>More information on Kafka </vt:lpstr>
      <vt:lpstr>In this module</vt:lpstr>
      <vt:lpstr>PowerPoint Presentation</vt:lpstr>
      <vt:lpstr>PowerPoint Presentation</vt:lpstr>
      <vt:lpstr>PowerPoint Presentation</vt:lpstr>
      <vt:lpstr>PowerPoint Presentation</vt:lpstr>
      <vt:lpstr>PowerPoint Presentation</vt:lpstr>
      <vt:lpstr>In this module</vt:lpstr>
      <vt:lpstr>Stream Analytics</vt:lpstr>
      <vt:lpstr>Anatomy</vt:lpstr>
      <vt:lpstr>Language &amp; Library</vt:lpstr>
      <vt:lpstr>Stream Analytics Sample Query</vt:lpstr>
      <vt:lpstr>Events and Time</vt:lpstr>
      <vt:lpstr>Tumbling Windows</vt:lpstr>
      <vt:lpstr>Hopping Windows</vt:lpstr>
      <vt:lpstr>Sliding Windows</vt:lpstr>
      <vt:lpstr>In this module</vt:lpstr>
      <vt:lpstr>Apache Spark</vt:lpstr>
      <vt:lpstr>Resilient Distributed Dataset (RDD)</vt:lpstr>
      <vt:lpstr>Spark Examples</vt:lpstr>
      <vt:lpstr>Spark Use Cases</vt:lpstr>
      <vt:lpstr>Reporting Tools with Spark </vt:lpstr>
      <vt:lpstr>Series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dcterms:modified xsi:type="dcterms:W3CDTF">2017-08-04T18:27:24Z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